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58"/>
  </p:notesMasterIdLst>
  <p:handoutMasterIdLst>
    <p:handoutMasterId r:id="rId59"/>
  </p:handout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5" r:id="rId27"/>
    <p:sldId id="318" r:id="rId28"/>
    <p:sldId id="286" r:id="rId29"/>
    <p:sldId id="287" r:id="rId30"/>
    <p:sldId id="288" r:id="rId31"/>
    <p:sldId id="300" r:id="rId32"/>
    <p:sldId id="291" r:id="rId33"/>
    <p:sldId id="292" r:id="rId34"/>
    <p:sldId id="293" r:id="rId35"/>
    <p:sldId id="289" r:id="rId36"/>
    <p:sldId id="290" r:id="rId37"/>
    <p:sldId id="301" r:id="rId38"/>
    <p:sldId id="302" r:id="rId39"/>
    <p:sldId id="295" r:id="rId40"/>
    <p:sldId id="308" r:id="rId41"/>
    <p:sldId id="296" r:id="rId42"/>
    <p:sldId id="310" r:id="rId43"/>
    <p:sldId id="311" r:id="rId44"/>
    <p:sldId id="312" r:id="rId45"/>
    <p:sldId id="297" r:id="rId46"/>
    <p:sldId id="314" r:id="rId47"/>
    <p:sldId id="315" r:id="rId48"/>
    <p:sldId id="316" r:id="rId49"/>
    <p:sldId id="317" r:id="rId50"/>
    <p:sldId id="299" r:id="rId51"/>
    <p:sldId id="298" r:id="rId52"/>
    <p:sldId id="303" r:id="rId53"/>
    <p:sldId id="304" r:id="rId54"/>
    <p:sldId id="307" r:id="rId55"/>
    <p:sldId id="305" r:id="rId56"/>
    <p:sldId id="306" r:id="rId57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FF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160" autoAdjust="0"/>
  </p:normalViewPr>
  <p:slideViewPr>
    <p:cSldViewPr snapToObjects="1">
      <p:cViewPr varScale="1">
        <p:scale>
          <a:sx n="88" d="100"/>
          <a:sy n="88" d="100"/>
        </p:scale>
        <p:origin x="-1552" y="-112"/>
      </p:cViewPr>
      <p:guideLst>
        <p:guide orient="horz" pos="4292"/>
        <p:guide pos="55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theme" Target="theme/theme1.xml"/><Relationship Id="rId64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notesMaster" Target="notesMasters/notesMaster1.xml"/><Relationship Id="rId59" Type="http://schemas.openxmlformats.org/officeDocument/2006/relationships/handoutMaster" Target="handoutMasters/handoutMaster1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printerSettings" Target="printerSettings/printerSettings1.bin"/><Relationship Id="rId61" Type="http://schemas.openxmlformats.org/officeDocument/2006/relationships/presProps" Target="presProps.xml"/><Relationship Id="rId62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4A529E-0972-1640-AE53-9FF390C5441C}" type="datetimeFigureOut">
              <a:rPr lang="fr-FR" smtClean="0"/>
              <a:pPr/>
              <a:t>02/06/2014</a:t>
            </a:fld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4943C7-E918-A944-9E74-9F390B37C5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0134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F0B2C6-9461-D94A-9A56-445703123452}" type="datetimeFigureOut">
              <a:rPr lang="fr-FR" smtClean="0"/>
              <a:pPr/>
              <a:t>02/06/2014</a:t>
            </a:fld>
            <a:endParaRPr lang="en-US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2D1540-9857-B541-9B59-FB9FD073A82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20861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04/06/2014</a:t>
            </a:r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AlgoTel'2014, Ile de Ré</a:t>
            </a:r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38753-B91F-014E-A4D8-B5DD2D0A8E3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04/06/2014</a:t>
            </a:r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AlgoTel'2014, Ile de Ré</a:t>
            </a:r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38753-B91F-014E-A4D8-B5DD2D0A8E3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04/06/2014</a:t>
            </a:r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AlgoTel'2014, Ile de Ré</a:t>
            </a:r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38753-B91F-014E-A4D8-B5DD2D0A8E3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04/06/2014</a:t>
            </a:r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AlgoTel'2014, Ile de Ré</a:t>
            </a:r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38753-B91F-014E-A4D8-B5DD2D0A8E3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04/06/2014</a:t>
            </a:r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AlgoTel'2014, Ile de Ré</a:t>
            </a:r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38753-B91F-014E-A4D8-B5DD2D0A8E3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04/06/2014</a:t>
            </a:r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AlgoTel'2014, Ile de Ré</a:t>
            </a:r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38753-B91F-014E-A4D8-B5DD2D0A8E3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04/06/2014</a:t>
            </a:r>
            <a:endParaRPr lang="en-US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AlgoTel'2014, Ile de Ré</a:t>
            </a:r>
            <a:endParaRPr lang="en-US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38753-B91F-014E-A4D8-B5DD2D0A8E3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04/06/2014</a:t>
            </a:r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AlgoTel'2014, Ile de Ré</a:t>
            </a:r>
            <a:endParaRPr lang="en-US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38753-B91F-014E-A4D8-B5DD2D0A8E3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04/06/2014</a:t>
            </a:r>
            <a:endParaRPr lang="en-US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AlgoTel'2014, Ile de Ré</a:t>
            </a: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38753-B91F-014E-A4D8-B5DD2D0A8E3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04/06/2014</a:t>
            </a:r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AlgoTel'2014, Ile de Ré</a:t>
            </a:r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38753-B91F-014E-A4D8-B5DD2D0A8E3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04/06/2014</a:t>
            </a:r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AlgoTel'2014, Ile de Ré</a:t>
            </a:r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38753-B91F-014E-A4D8-B5DD2D0A8E3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04/06/2014</a:t>
            </a:r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AlgoTel'2014, Ile de Ré</a:t>
            </a:r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838753-B91F-014E-A4D8-B5DD2D0A8E3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42768" y="1295400"/>
            <a:ext cx="84582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On Probabilistic Snap-Stabilization</a:t>
            </a:r>
            <a:endParaRPr lang="en-US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852936"/>
            <a:ext cx="6400800" cy="24384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Karine Altisen</a:t>
            </a:r>
          </a:p>
          <a:p>
            <a:r>
              <a:rPr lang="en-US" u="sng" dirty="0" smtClean="0">
                <a:solidFill>
                  <a:schemeClr val="tx1"/>
                </a:solidFill>
              </a:rPr>
              <a:t>Stéphane Devismes</a:t>
            </a:r>
          </a:p>
          <a:p>
            <a:endParaRPr lang="en-US" u="sng" dirty="0" smtClean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University of Grenoble</a:t>
            </a:r>
          </a:p>
        </p:txBody>
      </p:sp>
      <p:pic>
        <p:nvPicPr>
          <p:cNvPr id="6" name="Picture 5" descr="VERIMA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8520" y="5068589"/>
            <a:ext cx="2133600" cy="1528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30000"/>
              </a:lnSpc>
            </a:pPr>
            <a:r>
              <a:rPr lang="en-GB" dirty="0" smtClean="0"/>
              <a:t>Tolerate </a:t>
            </a:r>
            <a:r>
              <a:rPr lang="en-GB" b="1" dirty="0" smtClean="0"/>
              <a:t>any finite number </a:t>
            </a:r>
            <a:r>
              <a:rPr lang="en-GB" dirty="0" smtClean="0"/>
              <a:t>of transient faults</a:t>
            </a:r>
          </a:p>
          <a:p>
            <a:pPr>
              <a:lnSpc>
                <a:spcPct val="130000"/>
              </a:lnSpc>
            </a:pPr>
            <a:r>
              <a:rPr lang="en-GB" dirty="0" smtClean="0"/>
              <a:t>Lightweight</a:t>
            </a:r>
            <a:endParaRPr lang="en-GB" dirty="0"/>
          </a:p>
          <a:p>
            <a:pPr lvl="1">
              <a:lnSpc>
                <a:spcPct val="130000"/>
              </a:lnSpc>
            </a:pPr>
            <a:r>
              <a:rPr lang="en-GB" dirty="0"/>
              <a:t>Low overhead</a:t>
            </a:r>
          </a:p>
          <a:p>
            <a:pPr>
              <a:lnSpc>
                <a:spcPct val="130000"/>
              </a:lnSpc>
            </a:pPr>
            <a:r>
              <a:rPr lang="en-GB" dirty="0"/>
              <a:t>No initialization</a:t>
            </a:r>
          </a:p>
          <a:p>
            <a:pPr lvl="1">
              <a:lnSpc>
                <a:spcPct val="130000"/>
              </a:lnSpc>
            </a:pPr>
            <a:r>
              <a:rPr lang="en-GB" dirty="0"/>
              <a:t>Large-scale network</a:t>
            </a:r>
          </a:p>
          <a:p>
            <a:pPr lvl="1">
              <a:lnSpc>
                <a:spcPct val="130000"/>
              </a:lnSpc>
            </a:pPr>
            <a:r>
              <a:rPr lang="en-GB" dirty="0"/>
              <a:t>Self-organization in wireless sensor network</a:t>
            </a:r>
          </a:p>
          <a:p>
            <a:pPr>
              <a:lnSpc>
                <a:spcPct val="130000"/>
              </a:lnSpc>
            </a:pPr>
            <a:r>
              <a:rPr lang="en-GB" dirty="0"/>
              <a:t>Tolerate (detectable) topological </a:t>
            </a:r>
            <a:r>
              <a:rPr lang="en-GB" dirty="0" smtClean="0"/>
              <a:t>changes</a:t>
            </a:r>
          </a:p>
          <a:p>
            <a:pPr>
              <a:lnSpc>
                <a:spcPct val="130000"/>
              </a:lnSpc>
            </a:pPr>
            <a:r>
              <a:rPr lang="en-GB" dirty="0" smtClean="0"/>
              <a:t>Self-stabilizing algorithms can be easily composed</a:t>
            </a:r>
            <a:endParaRPr lang="en-GB" dirty="0"/>
          </a:p>
          <a:p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AlgoTel'2014, Ile de Ré</a:t>
            </a:r>
            <a:endParaRPr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04/06/2014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27289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Drawbacks of Self-Stabilization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7844" y="1600200"/>
            <a:ext cx="8475156" cy="4525963"/>
          </a:xfrm>
        </p:spPr>
        <p:txBody>
          <a:bodyPr>
            <a:normAutofit/>
          </a:bodyPr>
          <a:lstStyle/>
          <a:p>
            <a:endParaRPr lang="en-GB" dirty="0" smtClean="0"/>
          </a:p>
          <a:p>
            <a:r>
              <a:rPr lang="en-GB" dirty="0" smtClean="0"/>
              <a:t>Temporary Loss of Safety</a:t>
            </a:r>
          </a:p>
          <a:p>
            <a:r>
              <a:rPr lang="en-US" dirty="0" smtClean="0"/>
              <a:t>No </a:t>
            </a:r>
            <a:r>
              <a:rPr lang="en-US" dirty="0"/>
              <a:t>local detection of stabilization</a:t>
            </a:r>
          </a:p>
          <a:p>
            <a:pPr lvl="1"/>
            <a:r>
              <a:rPr lang="en-GB" dirty="0"/>
              <a:t>Permanent local </a:t>
            </a:r>
            <a:r>
              <a:rPr lang="en-GB" dirty="0" smtClean="0"/>
              <a:t>checks</a:t>
            </a:r>
          </a:p>
          <a:p>
            <a:pPr lvl="1"/>
            <a:r>
              <a:rPr lang="en-GB" dirty="0" smtClean="0"/>
              <a:t>Endlessly repeat computations</a:t>
            </a:r>
          </a:p>
          <a:p>
            <a:r>
              <a:rPr lang="en-GB" dirty="0" smtClean="0"/>
              <a:t>Impossibility Results</a:t>
            </a:r>
            <a:endParaRPr lang="en-GB" dirty="0"/>
          </a:p>
          <a:p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AlgoTel'2014, Ile de Ré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04/06/2014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2019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Drawbacks of Self-Stabilization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7844" y="1600200"/>
            <a:ext cx="8475156" cy="4525963"/>
          </a:xfrm>
        </p:spPr>
        <p:txBody>
          <a:bodyPr>
            <a:normAutofit/>
          </a:bodyPr>
          <a:lstStyle/>
          <a:p>
            <a:endParaRPr lang="en-GB" dirty="0" smtClean="0"/>
          </a:p>
          <a:p>
            <a:r>
              <a:rPr lang="en-GB" dirty="0" smtClean="0">
                <a:solidFill>
                  <a:srgbClr val="FF0000"/>
                </a:solidFill>
              </a:rPr>
              <a:t>Temporary Loss of Safety</a:t>
            </a:r>
          </a:p>
          <a:p>
            <a:r>
              <a:rPr lang="en-US" dirty="0" smtClean="0"/>
              <a:t>No </a:t>
            </a:r>
            <a:r>
              <a:rPr lang="en-US" dirty="0"/>
              <a:t>local detection of stabilization</a:t>
            </a:r>
          </a:p>
          <a:p>
            <a:pPr lvl="1"/>
            <a:r>
              <a:rPr lang="en-GB" dirty="0"/>
              <a:t>Permanent local </a:t>
            </a:r>
            <a:r>
              <a:rPr lang="en-GB" dirty="0" smtClean="0"/>
              <a:t>checks</a:t>
            </a:r>
          </a:p>
          <a:p>
            <a:pPr lvl="1"/>
            <a:r>
              <a:rPr lang="en-GB" dirty="0" smtClean="0"/>
              <a:t>Endlessly repeat computations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Impossibility Results</a:t>
            </a:r>
            <a:endParaRPr lang="en-GB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AlgoTel'2014, Ile de Ré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04/06/2014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89000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Temporary Loss of Safety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AlgoTel'2014, Ile de Ré</a:t>
            </a:r>
            <a:endParaRPr lang="fr-FR" dirty="0"/>
          </a:p>
        </p:txBody>
      </p:sp>
      <p:pic>
        <p:nvPicPr>
          <p:cNvPr id="8" name="Image 7" descr="self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22373"/>
            <a:ext cx="9144000" cy="4798915"/>
          </a:xfrm>
          <a:prstGeom prst="rect">
            <a:avLst/>
          </a:prstGeom>
        </p:spPr>
      </p:pic>
      <p:sp>
        <p:nvSpPr>
          <p:cNvPr id="6" name="Parchemin horizontal 5"/>
          <p:cNvSpPr/>
          <p:nvPr/>
        </p:nvSpPr>
        <p:spPr>
          <a:xfrm>
            <a:off x="4678462" y="5420246"/>
            <a:ext cx="3096344" cy="936104"/>
          </a:xfrm>
          <a:prstGeom prst="horizontalScrol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Goal: </a:t>
            </a:r>
            <a:r>
              <a:rPr lang="en-US" sz="2400" dirty="0" smtClean="0">
                <a:solidFill>
                  <a:schemeClr val="tx1"/>
                </a:solidFill>
              </a:rPr>
              <a:t>Minimize the stabilization time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04/06/2014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6564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Temporary Loss of Safety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AlgoTel'2014, Ile de Ré</a:t>
            </a:r>
            <a:endParaRPr lang="fr-FR" dirty="0"/>
          </a:p>
        </p:txBody>
      </p:sp>
      <p:pic>
        <p:nvPicPr>
          <p:cNvPr id="8" name="Image 7" descr="self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22373"/>
            <a:ext cx="9144000" cy="4798915"/>
          </a:xfrm>
          <a:prstGeom prst="rect">
            <a:avLst/>
          </a:prstGeom>
        </p:spPr>
      </p:pic>
      <p:sp>
        <p:nvSpPr>
          <p:cNvPr id="6" name="Parchemin horizontal 5"/>
          <p:cNvSpPr/>
          <p:nvPr/>
        </p:nvSpPr>
        <p:spPr>
          <a:xfrm>
            <a:off x="3707904" y="4581128"/>
            <a:ext cx="4066902" cy="1775222"/>
          </a:xfrm>
          <a:prstGeom prst="horizontalScrol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Stabilization time usually in </a:t>
            </a:r>
            <a:r>
              <a:rPr lang="en-US" sz="2400" b="1" dirty="0">
                <a:solidFill>
                  <a:schemeClr val="tx1"/>
                </a:solidFill>
              </a:rPr>
              <a:t>Ω(</a:t>
            </a:r>
            <a:r>
              <a:rPr lang="en-US" sz="2400" b="1" i="1" dirty="0">
                <a:solidFill>
                  <a:schemeClr val="tx1"/>
                </a:solidFill>
              </a:rPr>
              <a:t>D</a:t>
            </a:r>
            <a:r>
              <a:rPr lang="en-US" sz="2400" b="1" dirty="0" smtClean="0">
                <a:solidFill>
                  <a:schemeClr val="tx1"/>
                </a:solidFill>
              </a:rPr>
              <a:t>) rounds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[Tixeuil &amp; Genolini, 2002]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04/06/2014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7847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2123728" y="3920811"/>
            <a:ext cx="1080000" cy="432048"/>
          </a:xfrm>
          <a:prstGeom prst="rect">
            <a:avLst/>
          </a:prstGeom>
          <a:solidFill>
            <a:srgbClr val="00FF00"/>
          </a:solidFill>
          <a:ln w="190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Self-stabilization: </a:t>
            </a:r>
            <a:br>
              <a:rPr lang="en-US" dirty="0" smtClean="0"/>
            </a:br>
            <a:r>
              <a:rPr lang="en-US" dirty="0" smtClean="0"/>
              <a:t>endless repetitions of finite task executions</a:t>
            </a:r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AlgoTel'2014, Ile de Ré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043608" y="3920811"/>
            <a:ext cx="1080000" cy="432048"/>
          </a:xfrm>
          <a:prstGeom prst="rect">
            <a:avLst/>
          </a:prstGeom>
          <a:solidFill>
            <a:srgbClr val="00FF00"/>
          </a:solidFill>
          <a:ln w="190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512" y="3916123"/>
            <a:ext cx="1080000" cy="432048"/>
          </a:xfrm>
          <a:prstGeom prst="rect">
            <a:avLst/>
          </a:prstGeom>
          <a:solidFill>
            <a:srgbClr val="00FF00"/>
          </a:solidFill>
          <a:ln w="190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555776" y="2683942"/>
            <a:ext cx="360040" cy="1668917"/>
          </a:xfrm>
          <a:prstGeom prst="rect">
            <a:avLst/>
          </a:prstGeom>
          <a:solidFill>
            <a:schemeClr val="tx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206614" y="3916123"/>
            <a:ext cx="1080000" cy="432048"/>
          </a:xfrm>
          <a:prstGeom prst="rect">
            <a:avLst/>
          </a:prstGeom>
          <a:solidFill>
            <a:srgbClr val="FF0000"/>
          </a:solidFill>
          <a:ln w="190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286614" y="3916123"/>
            <a:ext cx="1080000" cy="432048"/>
          </a:xfrm>
          <a:prstGeom prst="rect">
            <a:avLst/>
          </a:prstGeom>
          <a:solidFill>
            <a:srgbClr val="FF0000"/>
          </a:solidFill>
          <a:ln w="190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366734" y="3916123"/>
            <a:ext cx="1080000" cy="432048"/>
          </a:xfrm>
          <a:prstGeom prst="rect">
            <a:avLst/>
          </a:prstGeom>
          <a:solidFill>
            <a:srgbClr val="FF0000"/>
          </a:solidFill>
          <a:ln w="190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446734" y="3916123"/>
            <a:ext cx="1080000" cy="432048"/>
          </a:xfrm>
          <a:prstGeom prst="rect">
            <a:avLst/>
          </a:prstGeom>
          <a:solidFill>
            <a:srgbClr val="00FF00"/>
          </a:solidFill>
          <a:ln w="190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526734" y="3916123"/>
            <a:ext cx="1080000" cy="432048"/>
          </a:xfrm>
          <a:prstGeom prst="rect">
            <a:avLst/>
          </a:prstGeom>
          <a:solidFill>
            <a:srgbClr val="00FF00"/>
          </a:solidFill>
          <a:ln w="190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chemeClr val="tx1"/>
                </a:solidFill>
              </a:ln>
            </a:endParaRPr>
          </a:p>
        </p:txBody>
      </p:sp>
      <p:cxnSp>
        <p:nvCxnSpPr>
          <p:cNvPr id="6" name="Connecteur droit avec flèche 5"/>
          <p:cNvCxnSpPr/>
          <p:nvPr/>
        </p:nvCxnSpPr>
        <p:spPr>
          <a:xfrm>
            <a:off x="-35496" y="4348171"/>
            <a:ext cx="9144000" cy="16933"/>
          </a:xfrm>
          <a:prstGeom prst="straightConnector1">
            <a:avLst/>
          </a:prstGeom>
          <a:ln w="762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1763688" y="2132856"/>
            <a:ext cx="20162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Transient faults</a:t>
            </a:r>
            <a:endParaRPr lang="en-US" sz="2000" b="1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04/06/2014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4896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8" grpId="0" animBg="1"/>
      <p:bldP spid="12" grpId="1" animBg="1"/>
      <p:bldP spid="13" grpId="0" animBg="1"/>
      <p:bldP spid="14" grpId="0" animBg="1"/>
      <p:bldP spid="15" grpId="0" animBg="1"/>
      <p:bldP spid="16" grpId="0" animBg="1"/>
      <p:bldP spid="18" grpId="0" animBg="1"/>
      <p:bldP spid="19" grpId="0" animBg="1"/>
      <p:bldP spid="2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2123728" y="3920811"/>
            <a:ext cx="1080000" cy="432048"/>
          </a:xfrm>
          <a:prstGeom prst="rect">
            <a:avLst/>
          </a:prstGeom>
          <a:solidFill>
            <a:srgbClr val="FF0000"/>
          </a:solidFill>
          <a:ln w="190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Self-stabilization: </a:t>
            </a:r>
            <a:br>
              <a:rPr lang="en-US" dirty="0" smtClean="0"/>
            </a:br>
            <a:r>
              <a:rPr lang="en-US" dirty="0" smtClean="0"/>
              <a:t>endless repetitions of finite task executions</a:t>
            </a:r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AlgoTel'2014, Ile de Ré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043608" y="3920811"/>
            <a:ext cx="1080000" cy="432048"/>
          </a:xfrm>
          <a:prstGeom prst="rect">
            <a:avLst/>
          </a:prstGeom>
          <a:solidFill>
            <a:srgbClr val="00FF00"/>
          </a:solidFill>
          <a:ln w="190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512" y="3916123"/>
            <a:ext cx="1080000" cy="432048"/>
          </a:xfrm>
          <a:prstGeom prst="rect">
            <a:avLst/>
          </a:prstGeom>
          <a:solidFill>
            <a:srgbClr val="00FF00"/>
          </a:solidFill>
          <a:ln w="190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555776" y="2683942"/>
            <a:ext cx="360040" cy="1668917"/>
          </a:xfrm>
          <a:prstGeom prst="rect">
            <a:avLst/>
          </a:prstGeom>
          <a:solidFill>
            <a:schemeClr val="tx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206614" y="3916123"/>
            <a:ext cx="1080000" cy="432048"/>
          </a:xfrm>
          <a:prstGeom prst="rect">
            <a:avLst/>
          </a:prstGeom>
          <a:solidFill>
            <a:srgbClr val="FF0000"/>
          </a:solidFill>
          <a:ln w="190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286614" y="3916123"/>
            <a:ext cx="1080000" cy="432048"/>
          </a:xfrm>
          <a:prstGeom prst="rect">
            <a:avLst/>
          </a:prstGeom>
          <a:solidFill>
            <a:srgbClr val="FF0000"/>
          </a:solidFill>
          <a:ln w="190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366734" y="3916123"/>
            <a:ext cx="1080000" cy="432048"/>
          </a:xfrm>
          <a:prstGeom prst="rect">
            <a:avLst/>
          </a:prstGeom>
          <a:solidFill>
            <a:srgbClr val="FF0000"/>
          </a:solidFill>
          <a:ln w="190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446734" y="3916123"/>
            <a:ext cx="1080000" cy="432048"/>
          </a:xfrm>
          <a:prstGeom prst="rect">
            <a:avLst/>
          </a:prstGeom>
          <a:solidFill>
            <a:srgbClr val="00FF00"/>
          </a:solidFill>
          <a:ln w="190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526734" y="3916123"/>
            <a:ext cx="1080000" cy="432048"/>
          </a:xfrm>
          <a:prstGeom prst="rect">
            <a:avLst/>
          </a:prstGeom>
          <a:solidFill>
            <a:srgbClr val="00FF00"/>
          </a:solidFill>
          <a:ln w="190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chemeClr val="tx1"/>
                </a:solidFill>
              </a:ln>
            </a:endParaRPr>
          </a:p>
        </p:txBody>
      </p:sp>
      <p:cxnSp>
        <p:nvCxnSpPr>
          <p:cNvPr id="6" name="Connecteur droit avec flèche 5"/>
          <p:cNvCxnSpPr/>
          <p:nvPr/>
        </p:nvCxnSpPr>
        <p:spPr>
          <a:xfrm>
            <a:off x="-35496" y="4348171"/>
            <a:ext cx="9144000" cy="16933"/>
          </a:xfrm>
          <a:prstGeom prst="straightConnector1">
            <a:avLst/>
          </a:prstGeom>
          <a:ln w="762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Accolade fermante 16"/>
          <p:cNvSpPr/>
          <p:nvPr/>
        </p:nvSpPr>
        <p:spPr>
          <a:xfrm rot="5400000">
            <a:off x="4502129" y="3054513"/>
            <a:ext cx="575946" cy="3240239"/>
          </a:xfrm>
          <a:prstGeom prst="rightBrac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1691680" y="5055567"/>
            <a:ext cx="61735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Finite (but usually unbounded) number of times</a:t>
            </a:r>
            <a:endParaRPr lang="en-US" sz="2400" dirty="0"/>
          </a:p>
        </p:txBody>
      </p:sp>
      <p:sp>
        <p:nvSpPr>
          <p:cNvPr id="21" name="ZoneTexte 20"/>
          <p:cNvSpPr txBox="1"/>
          <p:nvPr/>
        </p:nvSpPr>
        <p:spPr>
          <a:xfrm>
            <a:off x="1763688" y="2132856"/>
            <a:ext cx="20162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Transient faults</a:t>
            </a:r>
            <a:endParaRPr lang="en-US" sz="2000" b="1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04/06/2014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7934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(Deterministic) Snap-Stabilization</a:t>
            </a:r>
            <a:br>
              <a:rPr lang="en-US" dirty="0" smtClean="0"/>
            </a:br>
            <a:r>
              <a:rPr lang="en-US" dirty="0" smtClean="0"/>
              <a:t>[Bui </a:t>
            </a:r>
            <a:r>
              <a:rPr lang="en-US" i="1" dirty="0" smtClean="0"/>
              <a:t>et al</a:t>
            </a:r>
            <a:r>
              <a:rPr lang="en-US" dirty="0" smtClean="0"/>
              <a:t>, 1999]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Resume a correct behavior since the </a:t>
            </a:r>
            <a:r>
              <a:rPr lang="en-US" b="1" dirty="0" smtClean="0"/>
              <a:t>first started task </a:t>
            </a:r>
            <a:r>
              <a:rPr lang="en-US" dirty="0" smtClean="0"/>
              <a:t>after the end of faults </a:t>
            </a:r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AlgoTel'2014, Ile de Ré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195736" y="4496875"/>
            <a:ext cx="1080000" cy="432048"/>
          </a:xfrm>
          <a:prstGeom prst="rect">
            <a:avLst/>
          </a:prstGeom>
          <a:solidFill>
            <a:srgbClr val="FF0000"/>
          </a:solidFill>
          <a:ln w="190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15616" y="4496875"/>
            <a:ext cx="1080000" cy="432048"/>
          </a:xfrm>
          <a:prstGeom prst="rect">
            <a:avLst/>
          </a:prstGeom>
          <a:solidFill>
            <a:srgbClr val="00FF00"/>
          </a:solidFill>
          <a:ln w="190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5496" y="4492187"/>
            <a:ext cx="1080000" cy="432048"/>
          </a:xfrm>
          <a:prstGeom prst="rect">
            <a:avLst/>
          </a:prstGeom>
          <a:solidFill>
            <a:srgbClr val="00FF00"/>
          </a:solidFill>
          <a:ln w="190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627784" y="3260006"/>
            <a:ext cx="360040" cy="1668917"/>
          </a:xfrm>
          <a:prstGeom prst="rect">
            <a:avLst/>
          </a:prstGeom>
          <a:solidFill>
            <a:schemeClr val="tx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278622" y="4492187"/>
            <a:ext cx="1080000" cy="432048"/>
          </a:xfrm>
          <a:prstGeom prst="rect">
            <a:avLst/>
          </a:prstGeom>
          <a:solidFill>
            <a:srgbClr val="00FF00"/>
          </a:solidFill>
          <a:ln w="190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358622" y="4492187"/>
            <a:ext cx="1080000" cy="432048"/>
          </a:xfrm>
          <a:prstGeom prst="rect">
            <a:avLst/>
          </a:prstGeom>
          <a:solidFill>
            <a:srgbClr val="00FF00"/>
          </a:solidFill>
          <a:ln w="190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438742" y="4492187"/>
            <a:ext cx="1080000" cy="432048"/>
          </a:xfrm>
          <a:prstGeom prst="rect">
            <a:avLst/>
          </a:prstGeom>
          <a:solidFill>
            <a:srgbClr val="00FF00"/>
          </a:solidFill>
          <a:ln w="190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518742" y="4492187"/>
            <a:ext cx="1080000" cy="432048"/>
          </a:xfrm>
          <a:prstGeom prst="rect">
            <a:avLst/>
          </a:prstGeom>
          <a:solidFill>
            <a:srgbClr val="00FF00"/>
          </a:solidFill>
          <a:ln w="190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598742" y="4492187"/>
            <a:ext cx="1080000" cy="432048"/>
          </a:xfrm>
          <a:prstGeom prst="rect">
            <a:avLst/>
          </a:prstGeom>
          <a:solidFill>
            <a:srgbClr val="00FF00"/>
          </a:solidFill>
          <a:ln w="190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chemeClr val="tx1"/>
                </a:solidFill>
              </a:ln>
            </a:endParaRPr>
          </a:p>
        </p:txBody>
      </p:sp>
      <p:cxnSp>
        <p:nvCxnSpPr>
          <p:cNvPr id="15" name="Connecteur droit avec flèche 14"/>
          <p:cNvCxnSpPr/>
          <p:nvPr/>
        </p:nvCxnSpPr>
        <p:spPr>
          <a:xfrm>
            <a:off x="36512" y="4924235"/>
            <a:ext cx="9144000" cy="16933"/>
          </a:xfrm>
          <a:prstGeom prst="straightConnector1">
            <a:avLst/>
          </a:prstGeom>
          <a:ln w="762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ZoneTexte 15"/>
          <p:cNvSpPr txBox="1"/>
          <p:nvPr/>
        </p:nvSpPr>
        <p:spPr>
          <a:xfrm>
            <a:off x="1835696" y="2812866"/>
            <a:ext cx="20162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Transient faults</a:t>
            </a:r>
            <a:endParaRPr lang="en-US" sz="2000" b="1" dirty="0"/>
          </a:p>
        </p:txBody>
      </p:sp>
      <p:sp>
        <p:nvSpPr>
          <p:cNvPr id="5" name="ZoneTexte 4"/>
          <p:cNvSpPr txBox="1"/>
          <p:nvPr/>
        </p:nvSpPr>
        <p:spPr>
          <a:xfrm>
            <a:off x="4153575" y="3357563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First start</a:t>
            </a:r>
            <a:endParaRPr lang="en-US" sz="2000" b="1" dirty="0"/>
          </a:p>
        </p:txBody>
      </p:sp>
      <p:cxnSp>
        <p:nvCxnSpPr>
          <p:cNvPr id="18" name="Connecteur droit avec flèche 17"/>
          <p:cNvCxnSpPr/>
          <p:nvPr/>
        </p:nvCxnSpPr>
        <p:spPr>
          <a:xfrm flipH="1">
            <a:off x="3278622" y="3757673"/>
            <a:ext cx="874953" cy="734514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04/06/2014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91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(Deterministic) </a:t>
            </a:r>
            <a:r>
              <a:rPr lang="en-US" dirty="0"/>
              <a:t>Snap-Stabilization</a:t>
            </a:r>
            <a:br>
              <a:rPr lang="en-US" dirty="0"/>
            </a:br>
            <a:r>
              <a:rPr lang="en-US" dirty="0"/>
              <a:t>[Bui </a:t>
            </a:r>
            <a:r>
              <a:rPr lang="en-US" i="1" dirty="0"/>
              <a:t>et al</a:t>
            </a:r>
            <a:r>
              <a:rPr lang="en-US" dirty="0"/>
              <a:t>, 1999]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Strengthened</a:t>
            </a:r>
            <a:r>
              <a:rPr lang="en-US" dirty="0" smtClean="0"/>
              <a:t> form of self-stabilization</a:t>
            </a:r>
          </a:p>
          <a:p>
            <a:pPr lvl="1"/>
            <a:r>
              <a:rPr lang="en-US" dirty="0" smtClean="0"/>
              <a:t>Snap-Stabilization ⇒ Self-Stabilization</a:t>
            </a:r>
          </a:p>
          <a:p>
            <a:pPr lvl="1"/>
            <a:endParaRPr lang="en-US" dirty="0"/>
          </a:p>
          <a:p>
            <a:r>
              <a:rPr lang="en-US" dirty="0" smtClean="0"/>
              <a:t>Lot of solutions are available, but only in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dentified, or</a:t>
            </a:r>
          </a:p>
          <a:p>
            <a:pPr lvl="1"/>
            <a:r>
              <a:rPr lang="en-US" dirty="0" smtClean="0"/>
              <a:t>Rooted networks</a:t>
            </a:r>
          </a:p>
          <a:p>
            <a:pPr lvl="1"/>
            <a:endParaRPr lang="en-US" dirty="0"/>
          </a:p>
          <a:p>
            <a:r>
              <a:rPr lang="en-US" dirty="0" smtClean="0"/>
              <a:t>What about </a:t>
            </a:r>
            <a:r>
              <a:rPr lang="en-US" i="1" dirty="0" smtClean="0">
                <a:solidFill>
                  <a:srgbClr val="FF0000"/>
                </a:solidFill>
              </a:rPr>
              <a:t>anonymous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networks ?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AlgoTel'2014, Ile de Ré</a:t>
            </a:r>
            <a:endParaRPr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04/06/2014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85449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(Deterministic) </a:t>
            </a:r>
            <a:r>
              <a:rPr lang="en-US" dirty="0"/>
              <a:t>Snap-Stabilization</a:t>
            </a:r>
            <a:br>
              <a:rPr lang="en-US" dirty="0"/>
            </a:br>
            <a:r>
              <a:rPr lang="en-US" dirty="0"/>
              <a:t>[Bui </a:t>
            </a:r>
            <a:r>
              <a:rPr lang="en-US" i="1" dirty="0"/>
              <a:t>et al</a:t>
            </a:r>
            <a:r>
              <a:rPr lang="en-US" dirty="0"/>
              <a:t>, 1999]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Most of classical problems even have </a:t>
            </a:r>
            <a:r>
              <a:rPr lang="en-US" b="1" dirty="0" smtClean="0"/>
              <a:t>no deterministic self-stabilizing solutions</a:t>
            </a:r>
            <a:r>
              <a:rPr lang="en-US" dirty="0" smtClean="0"/>
              <a:t>, </a:t>
            </a:r>
            <a:r>
              <a:rPr lang="en-US" i="1" dirty="0" smtClean="0"/>
              <a:t>e.g.</a:t>
            </a:r>
            <a:r>
              <a:rPr lang="en-US" dirty="0" smtClean="0"/>
              <a:t>,</a:t>
            </a:r>
          </a:p>
          <a:p>
            <a:pPr lvl="1"/>
            <a:r>
              <a:rPr lang="en-US" dirty="0" smtClean="0"/>
              <a:t>Token passing</a:t>
            </a:r>
          </a:p>
          <a:p>
            <a:pPr lvl="1"/>
            <a:r>
              <a:rPr lang="en-US" dirty="0" smtClean="0"/>
              <a:t>Leader Election</a:t>
            </a:r>
          </a:p>
          <a:p>
            <a:pPr lvl="1"/>
            <a:endParaRPr lang="en-US" dirty="0"/>
          </a:p>
          <a:p>
            <a:r>
              <a:rPr lang="en-US" dirty="0" smtClean="0"/>
              <a:t>Several </a:t>
            </a:r>
            <a:r>
              <a:rPr lang="en-US" b="1" dirty="0" smtClean="0"/>
              <a:t>weakened forms </a:t>
            </a:r>
            <a:r>
              <a:rPr lang="en-US" dirty="0" smtClean="0"/>
              <a:t>of self-stabilization have been introduced to circumvent these impossibility results, </a:t>
            </a:r>
            <a:r>
              <a:rPr lang="en-US" i="1" dirty="0" smtClean="0"/>
              <a:t>e.g.</a:t>
            </a:r>
            <a:r>
              <a:rPr lang="en-US" dirty="0" smtClean="0"/>
              <a:t>,</a:t>
            </a:r>
          </a:p>
          <a:p>
            <a:pPr lvl="1"/>
            <a:r>
              <a:rPr lang="en-US" dirty="0" smtClean="0"/>
              <a:t>Weak-stabilization [Gouda, 2001]</a:t>
            </a:r>
          </a:p>
          <a:p>
            <a:pPr lvl="1"/>
            <a:r>
              <a:rPr lang="en-US" dirty="0" smtClean="0"/>
              <a:t>K-stabilization [Beauquier </a:t>
            </a:r>
            <a:r>
              <a:rPr lang="en-US" i="1" dirty="0" smtClean="0"/>
              <a:t>et al</a:t>
            </a:r>
            <a:r>
              <a:rPr lang="en-US" dirty="0" smtClean="0"/>
              <a:t>, 1998]</a:t>
            </a:r>
          </a:p>
          <a:p>
            <a:pPr lvl="1"/>
            <a:r>
              <a:rPr lang="en-US" dirty="0" smtClean="0"/>
              <a:t>Probabilistic self-stabilization [Herman, 1990]</a:t>
            </a:r>
          </a:p>
          <a:p>
            <a:pPr lvl="1"/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AlgoTel'2014, Ile de Ré</a:t>
            </a:r>
            <a:endParaRPr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04/06/2014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3528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Self-Stabilization [Dijkstra,74]</a:t>
            </a:r>
          </a:p>
        </p:txBody>
      </p:sp>
      <p:sp>
        <p:nvSpPr>
          <p:cNvPr id="18436" name="Ellipse 8"/>
          <p:cNvSpPr>
            <a:spLocks noChangeArrowheads="1"/>
          </p:cNvSpPr>
          <p:nvPr/>
        </p:nvSpPr>
        <p:spPr bwMode="auto">
          <a:xfrm>
            <a:off x="1447800" y="2133600"/>
            <a:ext cx="762000" cy="762000"/>
          </a:xfrm>
          <a:prstGeom prst="ellipse">
            <a:avLst/>
          </a:prstGeom>
          <a:solidFill>
            <a:srgbClr val="76F94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8437" name="Ellipse 9"/>
          <p:cNvSpPr>
            <a:spLocks noChangeArrowheads="1"/>
          </p:cNvSpPr>
          <p:nvPr/>
        </p:nvSpPr>
        <p:spPr bwMode="auto">
          <a:xfrm>
            <a:off x="7543800" y="2971800"/>
            <a:ext cx="762000" cy="762000"/>
          </a:xfrm>
          <a:prstGeom prst="ellipse">
            <a:avLst/>
          </a:prstGeom>
          <a:solidFill>
            <a:srgbClr val="76F94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8438" name="Ellipse 10"/>
          <p:cNvSpPr>
            <a:spLocks noChangeArrowheads="1"/>
          </p:cNvSpPr>
          <p:nvPr/>
        </p:nvSpPr>
        <p:spPr bwMode="auto">
          <a:xfrm>
            <a:off x="1447800" y="3962400"/>
            <a:ext cx="762000" cy="762000"/>
          </a:xfrm>
          <a:prstGeom prst="ellipse">
            <a:avLst/>
          </a:prstGeom>
          <a:solidFill>
            <a:srgbClr val="76F94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8439" name="Ellipse 11"/>
          <p:cNvSpPr>
            <a:spLocks noChangeArrowheads="1"/>
          </p:cNvSpPr>
          <p:nvPr/>
        </p:nvSpPr>
        <p:spPr bwMode="auto">
          <a:xfrm>
            <a:off x="2590800" y="5257800"/>
            <a:ext cx="762000" cy="762000"/>
          </a:xfrm>
          <a:prstGeom prst="ellipse">
            <a:avLst/>
          </a:prstGeom>
          <a:solidFill>
            <a:srgbClr val="76F94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8440" name="Ellipse 12"/>
          <p:cNvSpPr>
            <a:spLocks noChangeArrowheads="1"/>
          </p:cNvSpPr>
          <p:nvPr/>
        </p:nvSpPr>
        <p:spPr bwMode="auto">
          <a:xfrm>
            <a:off x="5562600" y="2971800"/>
            <a:ext cx="762000" cy="762000"/>
          </a:xfrm>
          <a:prstGeom prst="ellipse">
            <a:avLst/>
          </a:prstGeom>
          <a:solidFill>
            <a:srgbClr val="76F94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8441" name="Ellipse 13"/>
          <p:cNvSpPr>
            <a:spLocks noChangeArrowheads="1"/>
          </p:cNvSpPr>
          <p:nvPr/>
        </p:nvSpPr>
        <p:spPr bwMode="auto">
          <a:xfrm>
            <a:off x="3733800" y="3962400"/>
            <a:ext cx="762000" cy="762000"/>
          </a:xfrm>
          <a:prstGeom prst="ellipse">
            <a:avLst/>
          </a:prstGeom>
          <a:solidFill>
            <a:srgbClr val="76F94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8442" name="Ellipse 14"/>
          <p:cNvSpPr>
            <a:spLocks noChangeArrowheads="1"/>
          </p:cNvSpPr>
          <p:nvPr/>
        </p:nvSpPr>
        <p:spPr bwMode="auto">
          <a:xfrm>
            <a:off x="3733800" y="2133600"/>
            <a:ext cx="762000" cy="762000"/>
          </a:xfrm>
          <a:prstGeom prst="ellipse">
            <a:avLst/>
          </a:prstGeom>
          <a:solidFill>
            <a:srgbClr val="76F94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cxnSp>
        <p:nvCxnSpPr>
          <p:cNvPr id="18443" name="Connecteur droit 16"/>
          <p:cNvCxnSpPr>
            <a:cxnSpLocks noChangeShapeType="1"/>
            <a:stCxn id="18436" idx="4"/>
            <a:endCxn id="18438" idx="0"/>
          </p:cNvCxnSpPr>
          <p:nvPr/>
        </p:nvCxnSpPr>
        <p:spPr bwMode="auto">
          <a:xfrm rot="5400000">
            <a:off x="1295401" y="3429000"/>
            <a:ext cx="1066800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44" name="Connecteur droit 19"/>
          <p:cNvCxnSpPr>
            <a:cxnSpLocks noChangeShapeType="1"/>
            <a:stCxn id="18436" idx="6"/>
            <a:endCxn id="18442" idx="2"/>
          </p:cNvCxnSpPr>
          <p:nvPr/>
        </p:nvCxnSpPr>
        <p:spPr bwMode="auto">
          <a:xfrm>
            <a:off x="2209800" y="2514600"/>
            <a:ext cx="15240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45" name="Connecteur droit 21"/>
          <p:cNvCxnSpPr>
            <a:cxnSpLocks noChangeShapeType="1"/>
            <a:stCxn id="18442" idx="4"/>
            <a:endCxn id="18441" idx="0"/>
          </p:cNvCxnSpPr>
          <p:nvPr/>
        </p:nvCxnSpPr>
        <p:spPr bwMode="auto">
          <a:xfrm rot="5400000">
            <a:off x="3581401" y="3429000"/>
            <a:ext cx="1066800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46" name="Connecteur droit 23"/>
          <p:cNvCxnSpPr>
            <a:cxnSpLocks noChangeShapeType="1"/>
            <a:stCxn id="18441" idx="2"/>
            <a:endCxn id="18438" idx="6"/>
          </p:cNvCxnSpPr>
          <p:nvPr/>
        </p:nvCxnSpPr>
        <p:spPr bwMode="auto">
          <a:xfrm rot="10800000">
            <a:off x="2209800" y="4343400"/>
            <a:ext cx="15240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47" name="Connecteur droit 26"/>
          <p:cNvCxnSpPr>
            <a:cxnSpLocks noChangeShapeType="1"/>
            <a:stCxn id="18442" idx="6"/>
            <a:endCxn id="18440" idx="1"/>
          </p:cNvCxnSpPr>
          <p:nvPr/>
        </p:nvCxnSpPr>
        <p:spPr bwMode="auto">
          <a:xfrm>
            <a:off x="4495800" y="2514600"/>
            <a:ext cx="1177925" cy="568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48" name="Connecteur droit 30"/>
          <p:cNvCxnSpPr>
            <a:cxnSpLocks noChangeShapeType="1"/>
            <a:stCxn id="18440" idx="3"/>
            <a:endCxn id="18441" idx="6"/>
          </p:cNvCxnSpPr>
          <p:nvPr/>
        </p:nvCxnSpPr>
        <p:spPr bwMode="auto">
          <a:xfrm rot="5400000">
            <a:off x="4724400" y="3394075"/>
            <a:ext cx="720725" cy="1177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49" name="Connecteur droit 34"/>
          <p:cNvCxnSpPr>
            <a:cxnSpLocks noChangeShapeType="1"/>
            <a:stCxn id="18437" idx="2"/>
            <a:endCxn id="18440" idx="6"/>
          </p:cNvCxnSpPr>
          <p:nvPr/>
        </p:nvCxnSpPr>
        <p:spPr bwMode="auto">
          <a:xfrm rot="10800000">
            <a:off x="6324600" y="3352800"/>
            <a:ext cx="12192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50" name="Connecteur droit 36"/>
          <p:cNvCxnSpPr>
            <a:cxnSpLocks noChangeShapeType="1"/>
            <a:stCxn id="18438" idx="5"/>
            <a:endCxn id="18439" idx="1"/>
          </p:cNvCxnSpPr>
          <p:nvPr/>
        </p:nvCxnSpPr>
        <p:spPr bwMode="auto">
          <a:xfrm rot="16200000" flipH="1">
            <a:off x="2022475" y="4689475"/>
            <a:ext cx="755650" cy="603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51" name="Connecteur droit 39"/>
          <p:cNvCxnSpPr>
            <a:cxnSpLocks noChangeShapeType="1"/>
            <a:stCxn id="18441" idx="3"/>
            <a:endCxn id="18439" idx="7"/>
          </p:cNvCxnSpPr>
          <p:nvPr/>
        </p:nvCxnSpPr>
        <p:spPr bwMode="auto">
          <a:xfrm rot="5400000">
            <a:off x="3165475" y="4689475"/>
            <a:ext cx="755650" cy="603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AlgoTel'2014, Ile de Ré</a:t>
            </a:r>
            <a:endParaRPr lang="en-US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04/06/2014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2602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(Deterministic) </a:t>
            </a:r>
            <a:r>
              <a:rPr lang="en-US" dirty="0"/>
              <a:t>Snap-Stabilization</a:t>
            </a:r>
            <a:br>
              <a:rPr lang="en-US" dirty="0"/>
            </a:br>
            <a:r>
              <a:rPr lang="en-US" dirty="0"/>
              <a:t>[Bui </a:t>
            </a:r>
            <a:r>
              <a:rPr lang="en-US" i="1" dirty="0"/>
              <a:t>et al</a:t>
            </a:r>
            <a:r>
              <a:rPr lang="en-US" dirty="0"/>
              <a:t>, 1999]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Most of classical problems even have </a:t>
            </a:r>
            <a:r>
              <a:rPr lang="en-US" b="1" dirty="0" smtClean="0"/>
              <a:t>no deterministic self-stabilizing solutions</a:t>
            </a:r>
            <a:r>
              <a:rPr lang="en-US" dirty="0" smtClean="0"/>
              <a:t>, </a:t>
            </a:r>
            <a:r>
              <a:rPr lang="en-US" i="1" dirty="0" smtClean="0"/>
              <a:t>e.g.</a:t>
            </a:r>
            <a:r>
              <a:rPr lang="en-US" dirty="0" smtClean="0"/>
              <a:t>,</a:t>
            </a:r>
          </a:p>
          <a:p>
            <a:pPr lvl="1"/>
            <a:r>
              <a:rPr lang="en-US" dirty="0" smtClean="0"/>
              <a:t>Token passing</a:t>
            </a:r>
          </a:p>
          <a:p>
            <a:pPr lvl="1"/>
            <a:r>
              <a:rPr lang="en-US" dirty="0" smtClean="0"/>
              <a:t>Leader Election</a:t>
            </a:r>
          </a:p>
          <a:p>
            <a:pPr lvl="1"/>
            <a:endParaRPr lang="en-US" dirty="0"/>
          </a:p>
          <a:p>
            <a:r>
              <a:rPr lang="en-US" dirty="0" smtClean="0"/>
              <a:t>Several </a:t>
            </a:r>
            <a:r>
              <a:rPr lang="en-US" b="1" dirty="0" smtClean="0"/>
              <a:t>weakened forms </a:t>
            </a:r>
            <a:r>
              <a:rPr lang="en-US" dirty="0" smtClean="0"/>
              <a:t>of self-stabilization have been introduced to circumvent these impossibility results, </a:t>
            </a:r>
            <a:r>
              <a:rPr lang="en-US" i="1" dirty="0" smtClean="0"/>
              <a:t>e.g.</a:t>
            </a:r>
            <a:r>
              <a:rPr lang="en-US" dirty="0" smtClean="0"/>
              <a:t>,</a:t>
            </a:r>
          </a:p>
          <a:p>
            <a:pPr lvl="1"/>
            <a:r>
              <a:rPr lang="en-US" dirty="0" smtClean="0"/>
              <a:t>Weak-stabilization [Gouda, 2001]</a:t>
            </a:r>
          </a:p>
          <a:p>
            <a:pPr lvl="1"/>
            <a:r>
              <a:rPr lang="en-US" dirty="0" smtClean="0"/>
              <a:t>K-stabilization [Beauquier </a:t>
            </a:r>
            <a:r>
              <a:rPr lang="en-US" i="1" dirty="0" smtClean="0"/>
              <a:t>et al</a:t>
            </a:r>
            <a:r>
              <a:rPr lang="en-US" dirty="0" smtClean="0"/>
              <a:t>, 1998]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Probabilistic self-stabilization [Herman, 1990]</a:t>
            </a:r>
          </a:p>
          <a:p>
            <a:pPr lvl="1"/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AlgoTel'2014, Ile de Ré</a:t>
            </a:r>
            <a:endParaRPr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04/06/2014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58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Deterministic vs. Probabilistic </a:t>
            </a:r>
            <a:br>
              <a:rPr lang="en-US" dirty="0" smtClean="0"/>
            </a:br>
            <a:r>
              <a:rPr lang="en-US" dirty="0" smtClean="0"/>
              <a:t>Self-Stabilization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Deterministic Self-stabilization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Deterministic convergence</a:t>
            </a:r>
            <a:r>
              <a:rPr lang="en-US" dirty="0" smtClean="0"/>
              <a:t>: </a:t>
            </a:r>
          </a:p>
          <a:p>
            <a:pPr lvl="2"/>
            <a:r>
              <a:rPr lang="en-US" dirty="0" smtClean="0"/>
              <a:t>Starting from any configuration, the system converges to a legitimate configuration </a:t>
            </a:r>
            <a:r>
              <a:rPr lang="en-US" b="1" dirty="0" smtClean="0"/>
              <a:t>within finite time</a:t>
            </a:r>
          </a:p>
          <a:p>
            <a:r>
              <a:rPr lang="en-US" b="1" dirty="0" smtClean="0"/>
              <a:t>Probabilistic </a:t>
            </a:r>
            <a:r>
              <a:rPr lang="en-US" b="1" dirty="0"/>
              <a:t>Self-stabilization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Probabilistic </a:t>
            </a:r>
            <a:r>
              <a:rPr lang="en-US" dirty="0">
                <a:solidFill>
                  <a:srgbClr val="FF0000"/>
                </a:solidFill>
              </a:rPr>
              <a:t>convergence</a:t>
            </a:r>
            <a:r>
              <a:rPr lang="en-US" dirty="0"/>
              <a:t>: </a:t>
            </a:r>
          </a:p>
          <a:p>
            <a:pPr lvl="2"/>
            <a:r>
              <a:rPr lang="en-US" dirty="0"/>
              <a:t>Starting from any configuration, the system </a:t>
            </a:r>
            <a:r>
              <a:rPr lang="en-US" dirty="0" smtClean="0"/>
              <a:t>converges </a:t>
            </a:r>
            <a:r>
              <a:rPr lang="en-US" dirty="0"/>
              <a:t>to a legitimate configuration </a:t>
            </a:r>
            <a:r>
              <a:rPr lang="en-US" b="1" dirty="0"/>
              <a:t>within </a:t>
            </a:r>
            <a:r>
              <a:rPr lang="en-US" b="1" dirty="0" smtClean="0"/>
              <a:t>almost surely finite time (Las Vegas Approach)</a:t>
            </a:r>
            <a:endParaRPr lang="en-US" b="1" dirty="0"/>
          </a:p>
          <a:p>
            <a:endParaRPr lang="en-US" b="1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AlgoTel'2014, Ile de Ré</a:t>
            </a:r>
            <a:endParaRPr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04/06/2014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4909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Contribution (1/2)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Probabilistic Snap-stabilization</a:t>
            </a:r>
          </a:p>
          <a:p>
            <a:pPr lvl="1"/>
            <a:r>
              <a:rPr lang="en-US" dirty="0" smtClean="0"/>
              <a:t>Weakened form of snap-stabilization</a:t>
            </a:r>
          </a:p>
          <a:p>
            <a:pPr lvl="1"/>
            <a:r>
              <a:rPr lang="en-US" dirty="0" smtClean="0"/>
              <a:t>Not comparable to self-stabilization</a:t>
            </a:r>
          </a:p>
          <a:p>
            <a:pPr lvl="1"/>
            <a:endParaRPr lang="en-US" dirty="0"/>
          </a:p>
          <a:p>
            <a:r>
              <a:rPr lang="en-US" b="1" dirty="0" smtClean="0"/>
              <a:t>Ideas</a:t>
            </a:r>
          </a:p>
          <a:p>
            <a:pPr lvl="1"/>
            <a:r>
              <a:rPr lang="en-US" dirty="0" smtClean="0"/>
              <a:t>We relax the definition of snap-stabilization without altering its strong </a:t>
            </a:r>
            <a:r>
              <a:rPr lang="en-US" b="1" dirty="0" smtClean="0"/>
              <a:t>safety guarantees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to address anonymous networks</a:t>
            </a:r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AlgoTel'2014, Ile de Ré</a:t>
            </a:r>
            <a:endParaRPr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04/06/2014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5983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708525"/>
          </a:xfrm>
          <a:noFill/>
        </p:spPr>
        <p:txBody>
          <a:bodyPr/>
          <a:lstStyle/>
          <a:p>
            <a:r>
              <a:rPr lang="en-US" dirty="0" smtClean="0"/>
              <a:t>For </a:t>
            </a:r>
            <a:r>
              <a:rPr lang="en-US" b="1" dirty="0" smtClean="0"/>
              <a:t>every task started </a:t>
            </a:r>
            <a:r>
              <a:rPr lang="en-US" dirty="0" smtClean="0"/>
              <a:t>after the faults </a:t>
            </a:r>
          </a:p>
          <a:p>
            <a:pPr marL="0" indent="0" algn="ctr">
              <a:buNone/>
            </a:pPr>
            <a:r>
              <a:rPr lang="en-US" dirty="0" smtClean="0"/>
              <a:t>(</a:t>
            </a:r>
            <a:r>
              <a:rPr lang="en-US" i="1" dirty="0" smtClean="0"/>
              <a:t>i.e.</a:t>
            </a:r>
            <a:r>
              <a:rPr lang="en-US" dirty="0" smtClean="0"/>
              <a:t>, starting from an arbitrary configuration)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b="1" dirty="0" smtClean="0"/>
              <a:t>safety part </a:t>
            </a:r>
            <a:r>
              <a:rPr lang="en-US" dirty="0" smtClean="0"/>
              <a:t>of the specification is satisfied</a:t>
            </a:r>
          </a:p>
          <a:p>
            <a:pPr lvl="1"/>
            <a:r>
              <a:rPr lang="en-US" dirty="0" smtClean="0"/>
              <a:t>However, the </a:t>
            </a:r>
            <a:r>
              <a:rPr lang="en-US" b="1" dirty="0" smtClean="0"/>
              <a:t>liveness part </a:t>
            </a:r>
            <a:r>
              <a:rPr lang="en-US" dirty="0" smtClean="0"/>
              <a:t>of the specification is only </a:t>
            </a:r>
            <a:r>
              <a:rPr lang="en-US" i="1" dirty="0" smtClean="0">
                <a:solidFill>
                  <a:srgbClr val="FF0000"/>
                </a:solidFill>
              </a:rPr>
              <a:t>almost surely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ensured (Las Vegas approach)</a:t>
            </a:r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AlgoTel'2014, Ile de Ré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195736" y="5905097"/>
            <a:ext cx="1080000" cy="432048"/>
          </a:xfrm>
          <a:prstGeom prst="rect">
            <a:avLst/>
          </a:prstGeom>
          <a:solidFill>
            <a:srgbClr val="FF0000"/>
          </a:solidFill>
          <a:ln w="190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6512" y="5900409"/>
            <a:ext cx="2159104" cy="436736"/>
          </a:xfrm>
          <a:prstGeom prst="rect">
            <a:avLst/>
          </a:prstGeom>
          <a:solidFill>
            <a:srgbClr val="00FF00"/>
          </a:solidFill>
          <a:ln w="190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627784" y="4668228"/>
            <a:ext cx="360040" cy="1668917"/>
          </a:xfrm>
          <a:prstGeom prst="rect">
            <a:avLst/>
          </a:prstGeom>
          <a:solidFill>
            <a:schemeClr val="tx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278622" y="5900409"/>
            <a:ext cx="5252430" cy="432048"/>
          </a:xfrm>
          <a:prstGeom prst="rect">
            <a:avLst/>
          </a:prstGeom>
          <a:solidFill>
            <a:srgbClr val="00FF00"/>
          </a:solidFill>
          <a:ln w="190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chemeClr val="tx1"/>
                </a:solidFill>
              </a:ln>
            </a:endParaRPr>
          </a:p>
        </p:txBody>
      </p:sp>
      <p:cxnSp>
        <p:nvCxnSpPr>
          <p:cNvPr id="14" name="Connecteur droit avec flèche 13"/>
          <p:cNvCxnSpPr/>
          <p:nvPr/>
        </p:nvCxnSpPr>
        <p:spPr>
          <a:xfrm>
            <a:off x="36512" y="6332457"/>
            <a:ext cx="9144000" cy="16933"/>
          </a:xfrm>
          <a:prstGeom prst="straightConnector1">
            <a:avLst/>
          </a:prstGeom>
          <a:ln w="762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1835696" y="4221088"/>
            <a:ext cx="20162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Transient faults</a:t>
            </a:r>
            <a:endParaRPr lang="en-US" sz="2000" b="1" dirty="0"/>
          </a:p>
        </p:txBody>
      </p:sp>
      <p:sp>
        <p:nvSpPr>
          <p:cNvPr id="16" name="Parchemin horizontal 15"/>
          <p:cNvSpPr/>
          <p:nvPr/>
        </p:nvSpPr>
        <p:spPr>
          <a:xfrm>
            <a:off x="3122874" y="4909230"/>
            <a:ext cx="5408178" cy="817066"/>
          </a:xfrm>
          <a:prstGeom prst="horizontalScrol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The task is executed safely, but it terminates in </a:t>
            </a:r>
            <a:r>
              <a:rPr lang="en-US" sz="2000" i="1" dirty="0" smtClean="0">
                <a:solidFill>
                  <a:srgbClr val="FF0000"/>
                </a:solidFill>
              </a:rPr>
              <a:t>almost surely finite</a:t>
            </a:r>
            <a:r>
              <a:rPr lang="en-US" sz="2000" dirty="0" smtClean="0">
                <a:solidFill>
                  <a:schemeClr val="tx1"/>
                </a:solidFill>
              </a:rPr>
              <a:t> time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04/06/2014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272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3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Contribution (2/2)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600200"/>
            <a:ext cx="8686800" cy="521335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dirty="0" smtClean="0"/>
              <a:t>2 probabilistic </a:t>
            </a:r>
            <a:r>
              <a:rPr lang="en-US" dirty="0"/>
              <a:t>s</a:t>
            </a:r>
            <a:r>
              <a:rPr lang="en-US" dirty="0" smtClean="0"/>
              <a:t>nap-stabilizing protocols for</a:t>
            </a:r>
            <a:r>
              <a:rPr lang="en-US" b="1" dirty="0" smtClean="0"/>
              <a:t> </a:t>
            </a:r>
          </a:p>
          <a:p>
            <a:pPr algn="just"/>
            <a:r>
              <a:rPr lang="en-US" b="1" dirty="0" smtClean="0"/>
              <a:t>the guaranteed service leader election </a:t>
            </a:r>
          </a:p>
          <a:p>
            <a:pPr marL="0" indent="0" algn="just">
              <a:buNone/>
            </a:pPr>
            <a:r>
              <a:rPr lang="en-US" dirty="0" smtClean="0"/>
              <a:t>in </a:t>
            </a:r>
            <a:r>
              <a:rPr lang="en-US" i="1" dirty="0" smtClean="0">
                <a:solidFill>
                  <a:srgbClr val="FF0000"/>
                </a:solidFill>
              </a:rPr>
              <a:t>anonymous</a:t>
            </a:r>
            <a:r>
              <a:rPr lang="en-US" dirty="0" smtClean="0"/>
              <a:t> networks </a:t>
            </a:r>
          </a:p>
          <a:p>
            <a:pPr marL="0" indent="0" algn="just">
              <a:buNone/>
            </a:pPr>
            <a:r>
              <a:rPr lang="en-US" dirty="0" smtClean="0"/>
              <a:t>using the locally shared memory model</a:t>
            </a:r>
          </a:p>
          <a:p>
            <a:pPr marL="0" indent="0" algn="just">
              <a:buNone/>
            </a:pPr>
            <a:endParaRPr lang="en-US" dirty="0" smtClean="0"/>
          </a:p>
          <a:p>
            <a:pPr lvl="1"/>
            <a:r>
              <a:rPr lang="en-US" dirty="0" smtClean="0"/>
              <a:t>The first one assumes a </a:t>
            </a:r>
            <a:r>
              <a:rPr lang="en-US" i="1" dirty="0" smtClean="0">
                <a:solidFill>
                  <a:srgbClr val="FF0000"/>
                </a:solidFill>
              </a:rPr>
              <a:t>synchronous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scheduler</a:t>
            </a:r>
          </a:p>
          <a:p>
            <a:pPr lvl="1"/>
            <a:r>
              <a:rPr lang="en-US" dirty="0" smtClean="0"/>
              <a:t>The second one assumes an </a:t>
            </a:r>
            <a:r>
              <a:rPr lang="en-US" i="1" dirty="0" smtClean="0">
                <a:solidFill>
                  <a:srgbClr val="FF0000"/>
                </a:solidFill>
              </a:rPr>
              <a:t>asynchronous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scheduler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This problem has no deterministic self- or snap- stabilizing solution</a:t>
            </a:r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AlgoTel'2014, Ile de Ré</a:t>
            </a:r>
            <a:endParaRPr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04/06/2014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4376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the problem</a:t>
            </a:r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AlgoTel'2014, Ile de Ré</a:t>
            </a:r>
            <a:endParaRPr lang="en-US" dirty="0"/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457200" y="6146140"/>
            <a:ext cx="8723312" cy="19164"/>
          </a:xfrm>
          <a:prstGeom prst="straightConnector1">
            <a:avLst/>
          </a:prstGeom>
          <a:ln w="762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ZoneTexte 5"/>
          <p:cNvSpPr txBox="1"/>
          <p:nvPr/>
        </p:nvSpPr>
        <p:spPr>
          <a:xfrm>
            <a:off x="7898251" y="6146140"/>
            <a:ext cx="8502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time</a:t>
            </a:r>
            <a:endParaRPr lang="en-US" sz="2800" dirty="0"/>
          </a:p>
        </p:txBody>
      </p:sp>
      <p:cxnSp>
        <p:nvCxnSpPr>
          <p:cNvPr id="8" name="Connecteur droit 7"/>
          <p:cNvCxnSpPr/>
          <p:nvPr/>
        </p:nvCxnSpPr>
        <p:spPr>
          <a:xfrm flipH="1" flipV="1">
            <a:off x="457200" y="274638"/>
            <a:ext cx="18851" cy="5871502"/>
          </a:xfrm>
          <a:prstGeom prst="line">
            <a:avLst/>
          </a:prstGeom>
          <a:ln w="76200" cmpd="sng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ZoneTexte 9"/>
          <p:cNvSpPr txBox="1"/>
          <p:nvPr/>
        </p:nvSpPr>
        <p:spPr>
          <a:xfrm rot="16200000">
            <a:off x="-656073" y="592178"/>
            <a:ext cx="16183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processes</a:t>
            </a:r>
            <a:endParaRPr lang="en-US" sz="2800" dirty="0"/>
          </a:p>
        </p:txBody>
      </p:sp>
      <p:sp>
        <p:nvSpPr>
          <p:cNvPr id="13" name="ZoneTexte 12"/>
          <p:cNvSpPr txBox="1"/>
          <p:nvPr/>
        </p:nvSpPr>
        <p:spPr>
          <a:xfrm>
            <a:off x="0" y="2043625"/>
            <a:ext cx="4971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P</a:t>
            </a:r>
            <a:r>
              <a:rPr lang="en-US" sz="2800" b="1" baseline="-25000" dirty="0" smtClean="0"/>
              <a:t>1</a:t>
            </a:r>
            <a:endParaRPr lang="en-US" sz="2800" b="1" baseline="-25000" dirty="0"/>
          </a:p>
        </p:txBody>
      </p:sp>
      <p:sp>
        <p:nvSpPr>
          <p:cNvPr id="14" name="ZoneTexte 13"/>
          <p:cNvSpPr txBox="1"/>
          <p:nvPr/>
        </p:nvSpPr>
        <p:spPr>
          <a:xfrm>
            <a:off x="-19768" y="2924944"/>
            <a:ext cx="4971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P</a:t>
            </a:r>
            <a:r>
              <a:rPr lang="en-US" sz="2800" b="1" baseline="-25000" dirty="0" smtClean="0"/>
              <a:t>2</a:t>
            </a:r>
            <a:endParaRPr lang="en-US" sz="2800" b="1" baseline="-25000" dirty="0"/>
          </a:p>
        </p:txBody>
      </p:sp>
      <p:sp>
        <p:nvSpPr>
          <p:cNvPr id="15" name="ZoneTexte 14"/>
          <p:cNvSpPr txBox="1"/>
          <p:nvPr/>
        </p:nvSpPr>
        <p:spPr>
          <a:xfrm>
            <a:off x="-36512" y="3717925"/>
            <a:ext cx="4971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P</a:t>
            </a:r>
            <a:r>
              <a:rPr lang="en-US" sz="2800" b="1" baseline="-25000" dirty="0" smtClean="0"/>
              <a:t>3</a:t>
            </a:r>
            <a:endParaRPr lang="en-US" sz="2800" b="1" baseline="-25000" dirty="0"/>
          </a:p>
        </p:txBody>
      </p:sp>
      <p:sp>
        <p:nvSpPr>
          <p:cNvPr id="16" name="ZoneTexte 15"/>
          <p:cNvSpPr txBox="1"/>
          <p:nvPr/>
        </p:nvSpPr>
        <p:spPr>
          <a:xfrm>
            <a:off x="-29557" y="4561964"/>
            <a:ext cx="4971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P</a:t>
            </a:r>
            <a:r>
              <a:rPr lang="en-US" sz="2800" b="1" baseline="-25000" dirty="0" smtClean="0"/>
              <a:t>4</a:t>
            </a:r>
            <a:endParaRPr lang="en-US" sz="2800" b="1" baseline="-25000" dirty="0"/>
          </a:p>
        </p:txBody>
      </p:sp>
      <p:sp>
        <p:nvSpPr>
          <p:cNvPr id="17" name="ZoneTexte 16"/>
          <p:cNvSpPr txBox="1"/>
          <p:nvPr/>
        </p:nvSpPr>
        <p:spPr>
          <a:xfrm>
            <a:off x="-36512" y="5373216"/>
            <a:ext cx="4971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P</a:t>
            </a:r>
            <a:r>
              <a:rPr lang="en-US" sz="2800" b="1" baseline="-25000" dirty="0"/>
              <a:t>5</a:t>
            </a:r>
          </a:p>
        </p:txBody>
      </p:sp>
      <p:cxnSp>
        <p:nvCxnSpPr>
          <p:cNvPr id="19" name="Connecteur droit 18"/>
          <p:cNvCxnSpPr/>
          <p:nvPr/>
        </p:nvCxnSpPr>
        <p:spPr>
          <a:xfrm flipV="1">
            <a:off x="497101" y="2348880"/>
            <a:ext cx="8251363" cy="28363"/>
          </a:xfrm>
          <a:prstGeom prst="line">
            <a:avLst/>
          </a:prstGeom>
          <a:ln>
            <a:solidFill>
              <a:srgbClr val="00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V="1">
            <a:off x="497101" y="3256621"/>
            <a:ext cx="8251363" cy="28363"/>
          </a:xfrm>
          <a:prstGeom prst="line">
            <a:avLst/>
          </a:prstGeom>
          <a:ln>
            <a:solidFill>
              <a:srgbClr val="00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V="1">
            <a:off x="539552" y="4077072"/>
            <a:ext cx="8251363" cy="28363"/>
          </a:xfrm>
          <a:prstGeom prst="line">
            <a:avLst/>
          </a:prstGeom>
          <a:ln>
            <a:solidFill>
              <a:srgbClr val="00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V="1">
            <a:off x="539552" y="4869160"/>
            <a:ext cx="8251363" cy="28363"/>
          </a:xfrm>
          <a:prstGeom prst="line">
            <a:avLst/>
          </a:prstGeom>
          <a:ln>
            <a:solidFill>
              <a:srgbClr val="00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V="1">
            <a:off x="539552" y="5704893"/>
            <a:ext cx="8251363" cy="28363"/>
          </a:xfrm>
          <a:prstGeom prst="line">
            <a:avLst/>
          </a:prstGeom>
          <a:ln>
            <a:solidFill>
              <a:srgbClr val="00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04/06/2014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772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the problem</a:t>
            </a:r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AlgoTel'2014, Ile de Ré</a:t>
            </a:r>
            <a:endParaRPr lang="en-US" dirty="0"/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457200" y="6146140"/>
            <a:ext cx="8723312" cy="19164"/>
          </a:xfrm>
          <a:prstGeom prst="straightConnector1">
            <a:avLst/>
          </a:prstGeom>
          <a:ln w="762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ZoneTexte 5"/>
          <p:cNvSpPr txBox="1"/>
          <p:nvPr/>
        </p:nvSpPr>
        <p:spPr>
          <a:xfrm>
            <a:off x="7898251" y="6146140"/>
            <a:ext cx="8502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time</a:t>
            </a:r>
            <a:endParaRPr lang="en-US" sz="2800" dirty="0"/>
          </a:p>
        </p:txBody>
      </p:sp>
      <p:cxnSp>
        <p:nvCxnSpPr>
          <p:cNvPr id="8" name="Connecteur droit 7"/>
          <p:cNvCxnSpPr/>
          <p:nvPr/>
        </p:nvCxnSpPr>
        <p:spPr>
          <a:xfrm flipH="1" flipV="1">
            <a:off x="457200" y="274638"/>
            <a:ext cx="18851" cy="5871502"/>
          </a:xfrm>
          <a:prstGeom prst="line">
            <a:avLst/>
          </a:prstGeom>
          <a:ln w="76200" cmpd="sng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ZoneTexte 9"/>
          <p:cNvSpPr txBox="1"/>
          <p:nvPr/>
        </p:nvSpPr>
        <p:spPr>
          <a:xfrm rot="16200000">
            <a:off x="-656073" y="592178"/>
            <a:ext cx="16183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processes</a:t>
            </a:r>
            <a:endParaRPr lang="en-US" sz="2800" dirty="0"/>
          </a:p>
        </p:txBody>
      </p:sp>
      <p:sp>
        <p:nvSpPr>
          <p:cNvPr id="13" name="ZoneTexte 12"/>
          <p:cNvSpPr txBox="1"/>
          <p:nvPr/>
        </p:nvSpPr>
        <p:spPr>
          <a:xfrm>
            <a:off x="0" y="2043625"/>
            <a:ext cx="4971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P</a:t>
            </a:r>
            <a:r>
              <a:rPr lang="en-US" sz="2800" b="1" baseline="-25000" dirty="0" smtClean="0"/>
              <a:t>1</a:t>
            </a:r>
            <a:endParaRPr lang="en-US" sz="2800" b="1" baseline="-25000" dirty="0"/>
          </a:p>
        </p:txBody>
      </p:sp>
      <p:sp>
        <p:nvSpPr>
          <p:cNvPr id="14" name="ZoneTexte 13"/>
          <p:cNvSpPr txBox="1"/>
          <p:nvPr/>
        </p:nvSpPr>
        <p:spPr>
          <a:xfrm>
            <a:off x="-19768" y="2924944"/>
            <a:ext cx="4971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P</a:t>
            </a:r>
            <a:r>
              <a:rPr lang="en-US" sz="2800" b="1" baseline="-25000" dirty="0" smtClean="0"/>
              <a:t>2</a:t>
            </a:r>
            <a:endParaRPr lang="en-US" sz="2800" b="1" baseline="-25000" dirty="0"/>
          </a:p>
        </p:txBody>
      </p:sp>
      <p:sp>
        <p:nvSpPr>
          <p:cNvPr id="15" name="ZoneTexte 14"/>
          <p:cNvSpPr txBox="1"/>
          <p:nvPr/>
        </p:nvSpPr>
        <p:spPr>
          <a:xfrm>
            <a:off x="-36512" y="3717925"/>
            <a:ext cx="4971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P</a:t>
            </a:r>
            <a:r>
              <a:rPr lang="en-US" sz="2800" b="1" baseline="-25000" dirty="0" smtClean="0"/>
              <a:t>3</a:t>
            </a:r>
            <a:endParaRPr lang="en-US" sz="2800" b="1" baseline="-25000" dirty="0"/>
          </a:p>
        </p:txBody>
      </p:sp>
      <p:sp>
        <p:nvSpPr>
          <p:cNvPr id="16" name="ZoneTexte 15"/>
          <p:cNvSpPr txBox="1"/>
          <p:nvPr/>
        </p:nvSpPr>
        <p:spPr>
          <a:xfrm>
            <a:off x="-29557" y="4561964"/>
            <a:ext cx="4971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P</a:t>
            </a:r>
            <a:r>
              <a:rPr lang="en-US" sz="2800" b="1" baseline="-25000" dirty="0" smtClean="0"/>
              <a:t>4</a:t>
            </a:r>
            <a:endParaRPr lang="en-US" sz="2800" b="1" baseline="-25000" dirty="0"/>
          </a:p>
        </p:txBody>
      </p:sp>
      <p:sp>
        <p:nvSpPr>
          <p:cNvPr id="17" name="ZoneTexte 16"/>
          <p:cNvSpPr txBox="1"/>
          <p:nvPr/>
        </p:nvSpPr>
        <p:spPr>
          <a:xfrm>
            <a:off x="-36512" y="5373216"/>
            <a:ext cx="4971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P</a:t>
            </a:r>
            <a:r>
              <a:rPr lang="en-US" sz="2800" b="1" baseline="-25000" dirty="0"/>
              <a:t>5</a:t>
            </a:r>
          </a:p>
        </p:txBody>
      </p:sp>
      <p:cxnSp>
        <p:nvCxnSpPr>
          <p:cNvPr id="19" name="Connecteur droit 18"/>
          <p:cNvCxnSpPr/>
          <p:nvPr/>
        </p:nvCxnSpPr>
        <p:spPr>
          <a:xfrm flipV="1">
            <a:off x="497101" y="2348880"/>
            <a:ext cx="8251363" cy="28363"/>
          </a:xfrm>
          <a:prstGeom prst="line">
            <a:avLst/>
          </a:prstGeom>
          <a:ln>
            <a:solidFill>
              <a:srgbClr val="00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V="1">
            <a:off x="497101" y="3256621"/>
            <a:ext cx="8251363" cy="28363"/>
          </a:xfrm>
          <a:prstGeom prst="line">
            <a:avLst/>
          </a:prstGeom>
          <a:ln>
            <a:solidFill>
              <a:srgbClr val="00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V="1">
            <a:off x="539552" y="4077072"/>
            <a:ext cx="8251363" cy="28363"/>
          </a:xfrm>
          <a:prstGeom prst="line">
            <a:avLst/>
          </a:prstGeom>
          <a:ln>
            <a:solidFill>
              <a:srgbClr val="00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V="1">
            <a:off x="539552" y="4869160"/>
            <a:ext cx="8251363" cy="28363"/>
          </a:xfrm>
          <a:prstGeom prst="line">
            <a:avLst/>
          </a:prstGeom>
          <a:ln>
            <a:solidFill>
              <a:srgbClr val="00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V="1">
            <a:off x="539552" y="5704893"/>
            <a:ext cx="8251363" cy="28363"/>
          </a:xfrm>
          <a:prstGeom prst="line">
            <a:avLst/>
          </a:prstGeom>
          <a:ln>
            <a:solidFill>
              <a:srgbClr val="00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827584" y="5220488"/>
            <a:ext cx="37482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?</a:t>
            </a:r>
            <a:endParaRPr lang="en-US" sz="3200" b="1" dirty="0"/>
          </a:p>
        </p:txBody>
      </p:sp>
      <p:sp>
        <p:nvSpPr>
          <p:cNvPr id="24" name="ZoneTexte 23"/>
          <p:cNvSpPr txBox="1"/>
          <p:nvPr/>
        </p:nvSpPr>
        <p:spPr>
          <a:xfrm>
            <a:off x="1763688" y="4365104"/>
            <a:ext cx="37482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?</a:t>
            </a:r>
            <a:endParaRPr lang="en-US" sz="3200" b="1" dirty="0"/>
          </a:p>
        </p:txBody>
      </p:sp>
      <p:sp>
        <p:nvSpPr>
          <p:cNvPr id="25" name="ZoneTexte 24"/>
          <p:cNvSpPr txBox="1"/>
          <p:nvPr/>
        </p:nvSpPr>
        <p:spPr>
          <a:xfrm>
            <a:off x="1763688" y="3573016"/>
            <a:ext cx="37482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?</a:t>
            </a:r>
            <a:endParaRPr lang="en-US" sz="3200" b="1" dirty="0"/>
          </a:p>
        </p:txBody>
      </p:sp>
      <p:sp>
        <p:nvSpPr>
          <p:cNvPr id="26" name="ZoneTexte 25"/>
          <p:cNvSpPr txBox="1"/>
          <p:nvPr/>
        </p:nvSpPr>
        <p:spPr>
          <a:xfrm>
            <a:off x="1244850" y="2708920"/>
            <a:ext cx="37482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?</a:t>
            </a:r>
            <a:endParaRPr lang="en-US" sz="3200" b="1" dirty="0"/>
          </a:p>
        </p:txBody>
      </p:sp>
      <p:sp>
        <p:nvSpPr>
          <p:cNvPr id="27" name="ZoneTexte 26"/>
          <p:cNvSpPr txBox="1"/>
          <p:nvPr/>
        </p:nvSpPr>
        <p:spPr>
          <a:xfrm>
            <a:off x="1951099" y="1792467"/>
            <a:ext cx="37482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?</a:t>
            </a:r>
            <a:endParaRPr lang="en-US" sz="3200" b="1" dirty="0"/>
          </a:p>
        </p:txBody>
      </p:sp>
      <p:sp>
        <p:nvSpPr>
          <p:cNvPr id="41" name="Parchemin vertical 40"/>
          <p:cNvSpPr/>
          <p:nvPr/>
        </p:nvSpPr>
        <p:spPr>
          <a:xfrm>
            <a:off x="3275856" y="5127806"/>
            <a:ext cx="5984304" cy="1593669"/>
          </a:xfrm>
          <a:prstGeom prst="verticalScrol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</a:rPr>
              <a:t>Upo</a:t>
            </a:r>
            <a:r>
              <a:rPr lang="en-US" sz="2800" b="1" dirty="0">
                <a:solidFill>
                  <a:srgbClr val="000000"/>
                </a:solidFill>
              </a:rPr>
              <a:t>n</a:t>
            </a:r>
            <a:r>
              <a:rPr lang="en-US" sz="2800" b="1" dirty="0" smtClean="0">
                <a:solidFill>
                  <a:srgbClr val="000000"/>
                </a:solidFill>
              </a:rPr>
              <a:t> a request </a:t>
            </a:r>
          </a:p>
          <a:p>
            <a:pPr algn="ctr"/>
            <a:r>
              <a:rPr lang="en-US" sz="2800" dirty="0" smtClean="0">
                <a:solidFill>
                  <a:srgbClr val="000000"/>
                </a:solidFill>
              </a:rPr>
              <a:t>A process initiates the question </a:t>
            </a:r>
          </a:p>
          <a:p>
            <a:pPr algn="ctr"/>
            <a:r>
              <a:rPr lang="en-US" sz="2800" b="1" dirty="0" smtClean="0">
                <a:solidFill>
                  <a:srgbClr val="000000"/>
                </a:solidFill>
              </a:rPr>
              <a:t>“Am I the leader of the network ?”</a:t>
            </a:r>
            <a:endParaRPr lang="en-US" sz="2800" b="1" dirty="0">
              <a:solidFill>
                <a:srgbClr val="000000"/>
              </a:solidFill>
            </a:endParaRP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04/06/2014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6835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r 10"/>
          <p:cNvGrpSpPr/>
          <p:nvPr/>
        </p:nvGrpSpPr>
        <p:grpSpPr>
          <a:xfrm>
            <a:off x="2325921" y="1836112"/>
            <a:ext cx="2131307" cy="584776"/>
            <a:chOff x="2325921" y="1811167"/>
            <a:chExt cx="2131307" cy="584776"/>
          </a:xfrm>
        </p:grpSpPr>
        <p:sp>
          <p:nvSpPr>
            <p:cNvPr id="9" name="Rectangle 8"/>
            <p:cNvSpPr/>
            <p:nvPr/>
          </p:nvSpPr>
          <p:spPr>
            <a:xfrm>
              <a:off x="2325921" y="2043625"/>
              <a:ext cx="1381983" cy="305255"/>
            </a:xfrm>
            <a:prstGeom prst="rect">
              <a:avLst/>
            </a:prstGeom>
            <a:solidFill>
              <a:srgbClr val="00FF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ZoneTexte 27"/>
            <p:cNvSpPr txBox="1"/>
            <p:nvPr/>
          </p:nvSpPr>
          <p:spPr>
            <a:xfrm>
              <a:off x="3707904" y="1811167"/>
              <a:ext cx="749324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 smtClean="0"/>
                <a:t>yes </a:t>
              </a:r>
              <a:endParaRPr lang="en-US" sz="3200" b="1" dirty="0"/>
            </a:p>
          </p:txBody>
        </p: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the problem</a:t>
            </a:r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AlgoTel'2014, Ile de Ré</a:t>
            </a:r>
            <a:endParaRPr lang="en-US" dirty="0"/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457200" y="6146140"/>
            <a:ext cx="8723312" cy="19164"/>
          </a:xfrm>
          <a:prstGeom prst="straightConnector1">
            <a:avLst/>
          </a:prstGeom>
          <a:ln w="762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ZoneTexte 5"/>
          <p:cNvSpPr txBox="1"/>
          <p:nvPr/>
        </p:nvSpPr>
        <p:spPr>
          <a:xfrm>
            <a:off x="7898251" y="6146140"/>
            <a:ext cx="8502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time</a:t>
            </a:r>
            <a:endParaRPr lang="en-US" sz="2800" dirty="0"/>
          </a:p>
        </p:txBody>
      </p:sp>
      <p:cxnSp>
        <p:nvCxnSpPr>
          <p:cNvPr id="8" name="Connecteur droit 7"/>
          <p:cNvCxnSpPr/>
          <p:nvPr/>
        </p:nvCxnSpPr>
        <p:spPr>
          <a:xfrm flipH="1" flipV="1">
            <a:off x="457200" y="274638"/>
            <a:ext cx="18851" cy="5871502"/>
          </a:xfrm>
          <a:prstGeom prst="line">
            <a:avLst/>
          </a:prstGeom>
          <a:ln w="76200" cmpd="sng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ZoneTexte 9"/>
          <p:cNvSpPr txBox="1"/>
          <p:nvPr/>
        </p:nvSpPr>
        <p:spPr>
          <a:xfrm rot="16200000">
            <a:off x="-656073" y="592178"/>
            <a:ext cx="16183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processes</a:t>
            </a:r>
            <a:endParaRPr lang="en-US" sz="2800" dirty="0"/>
          </a:p>
        </p:txBody>
      </p:sp>
      <p:sp>
        <p:nvSpPr>
          <p:cNvPr id="13" name="ZoneTexte 12"/>
          <p:cNvSpPr txBox="1"/>
          <p:nvPr/>
        </p:nvSpPr>
        <p:spPr>
          <a:xfrm>
            <a:off x="0" y="2043625"/>
            <a:ext cx="4971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P</a:t>
            </a:r>
            <a:r>
              <a:rPr lang="en-US" sz="2800" b="1" baseline="-25000" dirty="0" smtClean="0"/>
              <a:t>1</a:t>
            </a:r>
            <a:endParaRPr lang="en-US" sz="2800" b="1" baseline="-25000" dirty="0"/>
          </a:p>
        </p:txBody>
      </p:sp>
      <p:sp>
        <p:nvSpPr>
          <p:cNvPr id="14" name="ZoneTexte 13"/>
          <p:cNvSpPr txBox="1"/>
          <p:nvPr/>
        </p:nvSpPr>
        <p:spPr>
          <a:xfrm>
            <a:off x="-19768" y="2924944"/>
            <a:ext cx="4971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P</a:t>
            </a:r>
            <a:r>
              <a:rPr lang="en-US" sz="2800" b="1" baseline="-25000" dirty="0" smtClean="0"/>
              <a:t>2</a:t>
            </a:r>
            <a:endParaRPr lang="en-US" sz="2800" b="1" baseline="-25000" dirty="0"/>
          </a:p>
        </p:txBody>
      </p:sp>
      <p:sp>
        <p:nvSpPr>
          <p:cNvPr id="15" name="ZoneTexte 14"/>
          <p:cNvSpPr txBox="1"/>
          <p:nvPr/>
        </p:nvSpPr>
        <p:spPr>
          <a:xfrm>
            <a:off x="-36512" y="3717925"/>
            <a:ext cx="4971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P</a:t>
            </a:r>
            <a:r>
              <a:rPr lang="en-US" sz="2800" b="1" baseline="-25000" dirty="0" smtClean="0"/>
              <a:t>3</a:t>
            </a:r>
            <a:endParaRPr lang="en-US" sz="2800" b="1" baseline="-25000" dirty="0"/>
          </a:p>
        </p:txBody>
      </p:sp>
      <p:sp>
        <p:nvSpPr>
          <p:cNvPr id="16" name="ZoneTexte 15"/>
          <p:cNvSpPr txBox="1"/>
          <p:nvPr/>
        </p:nvSpPr>
        <p:spPr>
          <a:xfrm>
            <a:off x="-29557" y="4561964"/>
            <a:ext cx="4971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P</a:t>
            </a:r>
            <a:r>
              <a:rPr lang="en-US" sz="2800" b="1" baseline="-25000" dirty="0" smtClean="0"/>
              <a:t>4</a:t>
            </a:r>
            <a:endParaRPr lang="en-US" sz="2800" b="1" baseline="-25000" dirty="0"/>
          </a:p>
        </p:txBody>
      </p:sp>
      <p:sp>
        <p:nvSpPr>
          <p:cNvPr id="17" name="ZoneTexte 16"/>
          <p:cNvSpPr txBox="1"/>
          <p:nvPr/>
        </p:nvSpPr>
        <p:spPr>
          <a:xfrm>
            <a:off x="-36512" y="5373216"/>
            <a:ext cx="4971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P</a:t>
            </a:r>
            <a:r>
              <a:rPr lang="en-US" sz="2800" b="1" baseline="-25000" dirty="0"/>
              <a:t>5</a:t>
            </a:r>
          </a:p>
        </p:txBody>
      </p:sp>
      <p:cxnSp>
        <p:nvCxnSpPr>
          <p:cNvPr id="19" name="Connecteur droit 18"/>
          <p:cNvCxnSpPr/>
          <p:nvPr/>
        </p:nvCxnSpPr>
        <p:spPr>
          <a:xfrm flipV="1">
            <a:off x="497101" y="2348880"/>
            <a:ext cx="8251363" cy="28363"/>
          </a:xfrm>
          <a:prstGeom prst="line">
            <a:avLst/>
          </a:prstGeom>
          <a:ln>
            <a:solidFill>
              <a:srgbClr val="00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V="1">
            <a:off x="497101" y="3256621"/>
            <a:ext cx="8251363" cy="28363"/>
          </a:xfrm>
          <a:prstGeom prst="line">
            <a:avLst/>
          </a:prstGeom>
          <a:ln>
            <a:solidFill>
              <a:srgbClr val="00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V="1">
            <a:off x="539552" y="4077072"/>
            <a:ext cx="8251363" cy="28363"/>
          </a:xfrm>
          <a:prstGeom prst="line">
            <a:avLst/>
          </a:prstGeom>
          <a:ln>
            <a:solidFill>
              <a:srgbClr val="00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V="1">
            <a:off x="539552" y="4869160"/>
            <a:ext cx="8251363" cy="28363"/>
          </a:xfrm>
          <a:prstGeom prst="line">
            <a:avLst/>
          </a:prstGeom>
          <a:ln>
            <a:solidFill>
              <a:srgbClr val="00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V="1">
            <a:off x="539552" y="5704893"/>
            <a:ext cx="8251363" cy="28363"/>
          </a:xfrm>
          <a:prstGeom prst="line">
            <a:avLst/>
          </a:prstGeom>
          <a:ln>
            <a:solidFill>
              <a:srgbClr val="00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Parchemin vertical 2"/>
          <p:cNvSpPr/>
          <p:nvPr/>
        </p:nvSpPr>
        <p:spPr>
          <a:xfrm>
            <a:off x="2138510" y="324186"/>
            <a:ext cx="6934239" cy="1016582"/>
          </a:xfrm>
          <a:prstGeom prst="verticalScrol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</a:rPr>
              <a:t>The task consists in computing the answer (yes/no)</a:t>
            </a:r>
            <a:endParaRPr lang="en-US" sz="2800" b="1" dirty="0">
              <a:solidFill>
                <a:srgbClr val="00000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827584" y="5220488"/>
            <a:ext cx="37482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?</a:t>
            </a:r>
            <a:endParaRPr lang="en-US" sz="3200" b="1" dirty="0"/>
          </a:p>
        </p:txBody>
      </p:sp>
      <p:sp>
        <p:nvSpPr>
          <p:cNvPr id="24" name="ZoneTexte 23"/>
          <p:cNvSpPr txBox="1"/>
          <p:nvPr/>
        </p:nvSpPr>
        <p:spPr>
          <a:xfrm>
            <a:off x="1763688" y="4365104"/>
            <a:ext cx="37482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?</a:t>
            </a:r>
            <a:endParaRPr lang="en-US" sz="3200" b="1" dirty="0"/>
          </a:p>
        </p:txBody>
      </p:sp>
      <p:sp>
        <p:nvSpPr>
          <p:cNvPr id="25" name="ZoneTexte 24"/>
          <p:cNvSpPr txBox="1"/>
          <p:nvPr/>
        </p:nvSpPr>
        <p:spPr>
          <a:xfrm>
            <a:off x="1763688" y="3573016"/>
            <a:ext cx="37482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?</a:t>
            </a:r>
            <a:endParaRPr lang="en-US" sz="3200" b="1" dirty="0"/>
          </a:p>
        </p:txBody>
      </p:sp>
      <p:sp>
        <p:nvSpPr>
          <p:cNvPr id="26" name="ZoneTexte 25"/>
          <p:cNvSpPr txBox="1"/>
          <p:nvPr/>
        </p:nvSpPr>
        <p:spPr>
          <a:xfrm>
            <a:off x="1244850" y="2708920"/>
            <a:ext cx="37482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?</a:t>
            </a:r>
            <a:endParaRPr lang="en-US" sz="3200" b="1" dirty="0"/>
          </a:p>
        </p:txBody>
      </p:sp>
      <p:sp>
        <p:nvSpPr>
          <p:cNvPr id="27" name="ZoneTexte 26"/>
          <p:cNvSpPr txBox="1"/>
          <p:nvPr/>
        </p:nvSpPr>
        <p:spPr>
          <a:xfrm>
            <a:off x="1951099" y="1792467"/>
            <a:ext cx="37482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?</a:t>
            </a:r>
            <a:endParaRPr lang="en-US" sz="3200" b="1" dirty="0"/>
          </a:p>
        </p:txBody>
      </p:sp>
      <p:grpSp>
        <p:nvGrpSpPr>
          <p:cNvPr id="29" name="Grouper 28"/>
          <p:cNvGrpSpPr/>
          <p:nvPr/>
        </p:nvGrpSpPr>
        <p:grpSpPr>
          <a:xfrm>
            <a:off x="1635864" y="2740811"/>
            <a:ext cx="2007475" cy="584776"/>
            <a:chOff x="2325921" y="1811167"/>
            <a:chExt cx="2007475" cy="584776"/>
          </a:xfrm>
        </p:grpSpPr>
        <p:sp>
          <p:nvSpPr>
            <p:cNvPr id="30" name="Rectangle 29"/>
            <p:cNvSpPr/>
            <p:nvPr/>
          </p:nvSpPr>
          <p:spPr>
            <a:xfrm>
              <a:off x="2325921" y="2043625"/>
              <a:ext cx="1381983" cy="305255"/>
            </a:xfrm>
            <a:prstGeom prst="rect">
              <a:avLst/>
            </a:prstGeom>
            <a:solidFill>
              <a:srgbClr val="00FF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ZoneTexte 30"/>
            <p:cNvSpPr txBox="1"/>
            <p:nvPr/>
          </p:nvSpPr>
          <p:spPr>
            <a:xfrm>
              <a:off x="3707904" y="1811167"/>
              <a:ext cx="625492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 smtClean="0"/>
                <a:t>no </a:t>
              </a:r>
              <a:endParaRPr lang="en-US" sz="3200" b="1" dirty="0"/>
            </a:p>
          </p:txBody>
        </p:sp>
      </p:grpSp>
      <p:grpSp>
        <p:nvGrpSpPr>
          <p:cNvPr id="35" name="Grouper 34"/>
          <p:cNvGrpSpPr/>
          <p:nvPr/>
        </p:nvGrpSpPr>
        <p:grpSpPr>
          <a:xfrm>
            <a:off x="2120462" y="3564304"/>
            <a:ext cx="2007475" cy="584776"/>
            <a:chOff x="2325921" y="1811167"/>
            <a:chExt cx="2007475" cy="584776"/>
          </a:xfrm>
        </p:grpSpPr>
        <p:sp>
          <p:nvSpPr>
            <p:cNvPr id="36" name="Rectangle 35"/>
            <p:cNvSpPr/>
            <p:nvPr/>
          </p:nvSpPr>
          <p:spPr>
            <a:xfrm>
              <a:off x="2325921" y="2043625"/>
              <a:ext cx="1381983" cy="305255"/>
            </a:xfrm>
            <a:prstGeom prst="rect">
              <a:avLst/>
            </a:prstGeom>
            <a:solidFill>
              <a:srgbClr val="00FF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ZoneTexte 36"/>
            <p:cNvSpPr txBox="1"/>
            <p:nvPr/>
          </p:nvSpPr>
          <p:spPr>
            <a:xfrm>
              <a:off x="3707904" y="1811167"/>
              <a:ext cx="625492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 smtClean="0"/>
                <a:t>no </a:t>
              </a:r>
              <a:endParaRPr lang="en-US" sz="3200" b="1" dirty="0"/>
            </a:p>
          </p:txBody>
        </p:sp>
      </p:grpSp>
      <p:grpSp>
        <p:nvGrpSpPr>
          <p:cNvPr id="38" name="Grouper 37"/>
          <p:cNvGrpSpPr/>
          <p:nvPr/>
        </p:nvGrpSpPr>
        <p:grpSpPr>
          <a:xfrm>
            <a:off x="2123728" y="4356392"/>
            <a:ext cx="2007475" cy="584776"/>
            <a:chOff x="2325921" y="1811167"/>
            <a:chExt cx="2007475" cy="584776"/>
          </a:xfrm>
        </p:grpSpPr>
        <p:sp>
          <p:nvSpPr>
            <p:cNvPr id="39" name="Rectangle 38"/>
            <p:cNvSpPr/>
            <p:nvPr/>
          </p:nvSpPr>
          <p:spPr>
            <a:xfrm>
              <a:off x="2325921" y="2043625"/>
              <a:ext cx="1381983" cy="305255"/>
            </a:xfrm>
            <a:prstGeom prst="rect">
              <a:avLst/>
            </a:prstGeom>
            <a:solidFill>
              <a:srgbClr val="00FF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ZoneTexte 39"/>
            <p:cNvSpPr txBox="1"/>
            <p:nvPr/>
          </p:nvSpPr>
          <p:spPr>
            <a:xfrm>
              <a:off x="3707904" y="1811167"/>
              <a:ext cx="625492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 smtClean="0"/>
                <a:t>no </a:t>
              </a:r>
              <a:endParaRPr lang="en-US" sz="3200" b="1" dirty="0"/>
            </a:p>
          </p:txBody>
        </p:sp>
      </p:grpSp>
      <p:grpSp>
        <p:nvGrpSpPr>
          <p:cNvPr id="42" name="Grouper 41"/>
          <p:cNvGrpSpPr/>
          <p:nvPr/>
        </p:nvGrpSpPr>
        <p:grpSpPr>
          <a:xfrm>
            <a:off x="1202406" y="5191640"/>
            <a:ext cx="2007475" cy="584776"/>
            <a:chOff x="2325921" y="1811167"/>
            <a:chExt cx="2007475" cy="584776"/>
          </a:xfrm>
        </p:grpSpPr>
        <p:sp>
          <p:nvSpPr>
            <p:cNvPr id="43" name="Rectangle 42"/>
            <p:cNvSpPr/>
            <p:nvPr/>
          </p:nvSpPr>
          <p:spPr>
            <a:xfrm>
              <a:off x="2325921" y="2043625"/>
              <a:ext cx="1381983" cy="305255"/>
            </a:xfrm>
            <a:prstGeom prst="rect">
              <a:avLst/>
            </a:prstGeom>
            <a:solidFill>
              <a:srgbClr val="00FF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ZoneTexte 43"/>
            <p:cNvSpPr txBox="1"/>
            <p:nvPr/>
          </p:nvSpPr>
          <p:spPr>
            <a:xfrm>
              <a:off x="3707904" y="1811167"/>
              <a:ext cx="625492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 smtClean="0"/>
                <a:t>no </a:t>
              </a:r>
              <a:endParaRPr lang="en-US" sz="3200" b="1" dirty="0"/>
            </a:p>
          </p:txBody>
        </p:sp>
      </p:grp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04/06/2014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7180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r 10"/>
          <p:cNvGrpSpPr/>
          <p:nvPr/>
        </p:nvGrpSpPr>
        <p:grpSpPr>
          <a:xfrm>
            <a:off x="2325921" y="1836112"/>
            <a:ext cx="2131307" cy="584776"/>
            <a:chOff x="2325921" y="1811167"/>
            <a:chExt cx="2131307" cy="584776"/>
          </a:xfrm>
        </p:grpSpPr>
        <p:sp>
          <p:nvSpPr>
            <p:cNvPr id="9" name="Rectangle 8"/>
            <p:cNvSpPr/>
            <p:nvPr/>
          </p:nvSpPr>
          <p:spPr>
            <a:xfrm>
              <a:off x="2325921" y="2043625"/>
              <a:ext cx="1381983" cy="305255"/>
            </a:xfrm>
            <a:prstGeom prst="rect">
              <a:avLst/>
            </a:prstGeom>
            <a:solidFill>
              <a:srgbClr val="00FF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ZoneTexte 27"/>
            <p:cNvSpPr txBox="1"/>
            <p:nvPr/>
          </p:nvSpPr>
          <p:spPr>
            <a:xfrm>
              <a:off x="3707904" y="1811167"/>
              <a:ext cx="749324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 smtClean="0"/>
                <a:t>yes </a:t>
              </a:r>
              <a:endParaRPr lang="en-US" sz="3200" b="1" dirty="0"/>
            </a:p>
          </p:txBody>
        </p: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the problem</a:t>
            </a:r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AlgoTel'2014, Ile de Ré</a:t>
            </a:r>
            <a:endParaRPr lang="en-US" dirty="0"/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457200" y="6146140"/>
            <a:ext cx="8723312" cy="19164"/>
          </a:xfrm>
          <a:prstGeom prst="straightConnector1">
            <a:avLst/>
          </a:prstGeom>
          <a:ln w="762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ZoneTexte 5"/>
          <p:cNvSpPr txBox="1"/>
          <p:nvPr/>
        </p:nvSpPr>
        <p:spPr>
          <a:xfrm>
            <a:off x="7898251" y="6146140"/>
            <a:ext cx="8502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time</a:t>
            </a:r>
            <a:endParaRPr lang="en-US" sz="2800" dirty="0"/>
          </a:p>
        </p:txBody>
      </p:sp>
      <p:cxnSp>
        <p:nvCxnSpPr>
          <p:cNvPr id="8" name="Connecteur droit 7"/>
          <p:cNvCxnSpPr/>
          <p:nvPr/>
        </p:nvCxnSpPr>
        <p:spPr>
          <a:xfrm flipH="1" flipV="1">
            <a:off x="457200" y="274638"/>
            <a:ext cx="18851" cy="5871502"/>
          </a:xfrm>
          <a:prstGeom prst="line">
            <a:avLst/>
          </a:prstGeom>
          <a:ln w="76200" cmpd="sng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ZoneTexte 9"/>
          <p:cNvSpPr txBox="1"/>
          <p:nvPr/>
        </p:nvSpPr>
        <p:spPr>
          <a:xfrm rot="16200000">
            <a:off x="-656073" y="592178"/>
            <a:ext cx="16183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processes</a:t>
            </a:r>
            <a:endParaRPr lang="en-US" sz="2800" dirty="0"/>
          </a:p>
        </p:txBody>
      </p:sp>
      <p:sp>
        <p:nvSpPr>
          <p:cNvPr id="13" name="ZoneTexte 12"/>
          <p:cNvSpPr txBox="1"/>
          <p:nvPr/>
        </p:nvSpPr>
        <p:spPr>
          <a:xfrm>
            <a:off x="0" y="2043625"/>
            <a:ext cx="4971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P</a:t>
            </a:r>
            <a:r>
              <a:rPr lang="en-US" sz="2800" b="1" baseline="-25000" dirty="0" smtClean="0"/>
              <a:t>1</a:t>
            </a:r>
            <a:endParaRPr lang="en-US" sz="2800" b="1" baseline="-25000" dirty="0"/>
          </a:p>
        </p:txBody>
      </p:sp>
      <p:sp>
        <p:nvSpPr>
          <p:cNvPr id="14" name="ZoneTexte 13"/>
          <p:cNvSpPr txBox="1"/>
          <p:nvPr/>
        </p:nvSpPr>
        <p:spPr>
          <a:xfrm>
            <a:off x="-19768" y="2924944"/>
            <a:ext cx="4971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P</a:t>
            </a:r>
            <a:r>
              <a:rPr lang="en-US" sz="2800" b="1" baseline="-25000" dirty="0" smtClean="0"/>
              <a:t>2</a:t>
            </a:r>
            <a:endParaRPr lang="en-US" sz="2800" b="1" baseline="-25000" dirty="0"/>
          </a:p>
        </p:txBody>
      </p:sp>
      <p:sp>
        <p:nvSpPr>
          <p:cNvPr id="15" name="ZoneTexte 14"/>
          <p:cNvSpPr txBox="1"/>
          <p:nvPr/>
        </p:nvSpPr>
        <p:spPr>
          <a:xfrm>
            <a:off x="-36512" y="3717925"/>
            <a:ext cx="4971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P</a:t>
            </a:r>
            <a:r>
              <a:rPr lang="en-US" sz="2800" b="1" baseline="-25000" dirty="0" smtClean="0"/>
              <a:t>3</a:t>
            </a:r>
            <a:endParaRPr lang="en-US" sz="2800" b="1" baseline="-25000" dirty="0"/>
          </a:p>
        </p:txBody>
      </p:sp>
      <p:sp>
        <p:nvSpPr>
          <p:cNvPr id="16" name="ZoneTexte 15"/>
          <p:cNvSpPr txBox="1"/>
          <p:nvPr/>
        </p:nvSpPr>
        <p:spPr>
          <a:xfrm>
            <a:off x="-29557" y="4561964"/>
            <a:ext cx="4971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P</a:t>
            </a:r>
            <a:r>
              <a:rPr lang="en-US" sz="2800" b="1" baseline="-25000" dirty="0" smtClean="0"/>
              <a:t>4</a:t>
            </a:r>
            <a:endParaRPr lang="en-US" sz="2800" b="1" baseline="-25000" dirty="0"/>
          </a:p>
        </p:txBody>
      </p:sp>
      <p:sp>
        <p:nvSpPr>
          <p:cNvPr id="17" name="ZoneTexte 16"/>
          <p:cNvSpPr txBox="1"/>
          <p:nvPr/>
        </p:nvSpPr>
        <p:spPr>
          <a:xfrm>
            <a:off x="-36512" y="5373216"/>
            <a:ext cx="4971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P</a:t>
            </a:r>
            <a:r>
              <a:rPr lang="en-US" sz="2800" b="1" baseline="-25000" dirty="0"/>
              <a:t>5</a:t>
            </a:r>
          </a:p>
        </p:txBody>
      </p:sp>
      <p:cxnSp>
        <p:nvCxnSpPr>
          <p:cNvPr id="19" name="Connecteur droit 18"/>
          <p:cNvCxnSpPr/>
          <p:nvPr/>
        </p:nvCxnSpPr>
        <p:spPr>
          <a:xfrm flipV="1">
            <a:off x="497101" y="2348880"/>
            <a:ext cx="8251363" cy="28363"/>
          </a:xfrm>
          <a:prstGeom prst="line">
            <a:avLst/>
          </a:prstGeom>
          <a:ln>
            <a:solidFill>
              <a:srgbClr val="00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V="1">
            <a:off x="497101" y="3256621"/>
            <a:ext cx="8251363" cy="28363"/>
          </a:xfrm>
          <a:prstGeom prst="line">
            <a:avLst/>
          </a:prstGeom>
          <a:ln>
            <a:solidFill>
              <a:srgbClr val="00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V="1">
            <a:off x="539552" y="4077072"/>
            <a:ext cx="8251363" cy="28363"/>
          </a:xfrm>
          <a:prstGeom prst="line">
            <a:avLst/>
          </a:prstGeom>
          <a:ln>
            <a:solidFill>
              <a:srgbClr val="00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V="1">
            <a:off x="539552" y="4869160"/>
            <a:ext cx="8251363" cy="28363"/>
          </a:xfrm>
          <a:prstGeom prst="line">
            <a:avLst/>
          </a:prstGeom>
          <a:ln>
            <a:solidFill>
              <a:srgbClr val="00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V="1">
            <a:off x="539552" y="5704893"/>
            <a:ext cx="8251363" cy="28363"/>
          </a:xfrm>
          <a:prstGeom prst="line">
            <a:avLst/>
          </a:prstGeom>
          <a:ln>
            <a:solidFill>
              <a:srgbClr val="00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Parchemin vertical 2"/>
          <p:cNvSpPr/>
          <p:nvPr/>
        </p:nvSpPr>
        <p:spPr>
          <a:xfrm>
            <a:off x="2138510" y="324186"/>
            <a:ext cx="6934239" cy="1016582"/>
          </a:xfrm>
          <a:prstGeom prst="verticalScrol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</a:rPr>
              <a:t>Each process always receives the same answer to each of its request</a:t>
            </a:r>
            <a:endParaRPr lang="en-US" sz="2800" b="1" dirty="0">
              <a:solidFill>
                <a:srgbClr val="00000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827584" y="5220488"/>
            <a:ext cx="37482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?</a:t>
            </a:r>
            <a:endParaRPr lang="en-US" sz="3200" b="1" dirty="0"/>
          </a:p>
        </p:txBody>
      </p:sp>
      <p:sp>
        <p:nvSpPr>
          <p:cNvPr id="24" name="ZoneTexte 23"/>
          <p:cNvSpPr txBox="1"/>
          <p:nvPr/>
        </p:nvSpPr>
        <p:spPr>
          <a:xfrm>
            <a:off x="1763688" y="4365104"/>
            <a:ext cx="37482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?</a:t>
            </a:r>
            <a:endParaRPr lang="en-US" sz="3200" b="1" dirty="0"/>
          </a:p>
        </p:txBody>
      </p:sp>
      <p:sp>
        <p:nvSpPr>
          <p:cNvPr id="25" name="ZoneTexte 24"/>
          <p:cNvSpPr txBox="1"/>
          <p:nvPr/>
        </p:nvSpPr>
        <p:spPr>
          <a:xfrm>
            <a:off x="1763688" y="3573016"/>
            <a:ext cx="37482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?</a:t>
            </a:r>
            <a:endParaRPr lang="en-US" sz="3200" b="1" dirty="0"/>
          </a:p>
        </p:txBody>
      </p:sp>
      <p:sp>
        <p:nvSpPr>
          <p:cNvPr id="26" name="ZoneTexte 25"/>
          <p:cNvSpPr txBox="1"/>
          <p:nvPr/>
        </p:nvSpPr>
        <p:spPr>
          <a:xfrm>
            <a:off x="1244850" y="2708920"/>
            <a:ext cx="37482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?</a:t>
            </a:r>
            <a:endParaRPr lang="en-US" sz="3200" b="1" dirty="0"/>
          </a:p>
        </p:txBody>
      </p:sp>
      <p:sp>
        <p:nvSpPr>
          <p:cNvPr id="27" name="ZoneTexte 26"/>
          <p:cNvSpPr txBox="1"/>
          <p:nvPr/>
        </p:nvSpPr>
        <p:spPr>
          <a:xfrm>
            <a:off x="1951099" y="1792467"/>
            <a:ext cx="37482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?</a:t>
            </a:r>
            <a:endParaRPr lang="en-US" sz="3200" b="1" dirty="0"/>
          </a:p>
        </p:txBody>
      </p:sp>
      <p:grpSp>
        <p:nvGrpSpPr>
          <p:cNvPr id="29" name="Grouper 28"/>
          <p:cNvGrpSpPr/>
          <p:nvPr/>
        </p:nvGrpSpPr>
        <p:grpSpPr>
          <a:xfrm>
            <a:off x="1635864" y="2740811"/>
            <a:ext cx="2007475" cy="584776"/>
            <a:chOff x="2325921" y="1811167"/>
            <a:chExt cx="2007475" cy="584776"/>
          </a:xfrm>
        </p:grpSpPr>
        <p:sp>
          <p:nvSpPr>
            <p:cNvPr id="30" name="Rectangle 29"/>
            <p:cNvSpPr/>
            <p:nvPr/>
          </p:nvSpPr>
          <p:spPr>
            <a:xfrm>
              <a:off x="2325921" y="2043625"/>
              <a:ext cx="1381983" cy="305255"/>
            </a:xfrm>
            <a:prstGeom prst="rect">
              <a:avLst/>
            </a:prstGeom>
            <a:solidFill>
              <a:srgbClr val="00FF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ZoneTexte 30"/>
            <p:cNvSpPr txBox="1"/>
            <p:nvPr/>
          </p:nvSpPr>
          <p:spPr>
            <a:xfrm>
              <a:off x="3707904" y="1811167"/>
              <a:ext cx="625492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 smtClean="0"/>
                <a:t>no </a:t>
              </a:r>
              <a:endParaRPr lang="en-US" sz="3200" b="1" dirty="0"/>
            </a:p>
          </p:txBody>
        </p:sp>
      </p:grpSp>
      <p:grpSp>
        <p:nvGrpSpPr>
          <p:cNvPr id="35" name="Grouper 34"/>
          <p:cNvGrpSpPr/>
          <p:nvPr/>
        </p:nvGrpSpPr>
        <p:grpSpPr>
          <a:xfrm>
            <a:off x="2120462" y="3564304"/>
            <a:ext cx="2007475" cy="584776"/>
            <a:chOff x="2325921" y="1811167"/>
            <a:chExt cx="2007475" cy="584776"/>
          </a:xfrm>
        </p:grpSpPr>
        <p:sp>
          <p:nvSpPr>
            <p:cNvPr id="36" name="Rectangle 35"/>
            <p:cNvSpPr/>
            <p:nvPr/>
          </p:nvSpPr>
          <p:spPr>
            <a:xfrm>
              <a:off x="2325921" y="2043625"/>
              <a:ext cx="1381983" cy="305255"/>
            </a:xfrm>
            <a:prstGeom prst="rect">
              <a:avLst/>
            </a:prstGeom>
            <a:solidFill>
              <a:srgbClr val="00FF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ZoneTexte 36"/>
            <p:cNvSpPr txBox="1"/>
            <p:nvPr/>
          </p:nvSpPr>
          <p:spPr>
            <a:xfrm>
              <a:off x="3707904" y="1811167"/>
              <a:ext cx="625492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 smtClean="0"/>
                <a:t>no </a:t>
              </a:r>
              <a:endParaRPr lang="en-US" sz="3200" b="1" dirty="0"/>
            </a:p>
          </p:txBody>
        </p:sp>
      </p:grpSp>
      <p:grpSp>
        <p:nvGrpSpPr>
          <p:cNvPr id="38" name="Grouper 37"/>
          <p:cNvGrpSpPr/>
          <p:nvPr/>
        </p:nvGrpSpPr>
        <p:grpSpPr>
          <a:xfrm>
            <a:off x="2123728" y="4356392"/>
            <a:ext cx="2007475" cy="584776"/>
            <a:chOff x="2325921" y="1811167"/>
            <a:chExt cx="2007475" cy="584776"/>
          </a:xfrm>
        </p:grpSpPr>
        <p:sp>
          <p:nvSpPr>
            <p:cNvPr id="39" name="Rectangle 38"/>
            <p:cNvSpPr/>
            <p:nvPr/>
          </p:nvSpPr>
          <p:spPr>
            <a:xfrm>
              <a:off x="2325921" y="2043625"/>
              <a:ext cx="1381983" cy="305255"/>
            </a:xfrm>
            <a:prstGeom prst="rect">
              <a:avLst/>
            </a:prstGeom>
            <a:solidFill>
              <a:srgbClr val="00FF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ZoneTexte 39"/>
            <p:cNvSpPr txBox="1"/>
            <p:nvPr/>
          </p:nvSpPr>
          <p:spPr>
            <a:xfrm>
              <a:off x="3707904" y="1811167"/>
              <a:ext cx="625492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 smtClean="0"/>
                <a:t>no </a:t>
              </a:r>
              <a:endParaRPr lang="en-US" sz="3200" b="1" dirty="0"/>
            </a:p>
          </p:txBody>
        </p:sp>
      </p:grpSp>
      <p:grpSp>
        <p:nvGrpSpPr>
          <p:cNvPr id="42" name="Grouper 41"/>
          <p:cNvGrpSpPr/>
          <p:nvPr/>
        </p:nvGrpSpPr>
        <p:grpSpPr>
          <a:xfrm>
            <a:off x="1202406" y="5191640"/>
            <a:ext cx="2007475" cy="584776"/>
            <a:chOff x="2325921" y="1811167"/>
            <a:chExt cx="2007475" cy="584776"/>
          </a:xfrm>
        </p:grpSpPr>
        <p:sp>
          <p:nvSpPr>
            <p:cNvPr id="43" name="Rectangle 42"/>
            <p:cNvSpPr/>
            <p:nvPr/>
          </p:nvSpPr>
          <p:spPr>
            <a:xfrm>
              <a:off x="2325921" y="2043625"/>
              <a:ext cx="1381983" cy="305255"/>
            </a:xfrm>
            <a:prstGeom prst="rect">
              <a:avLst/>
            </a:prstGeom>
            <a:solidFill>
              <a:srgbClr val="00FF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ZoneTexte 43"/>
            <p:cNvSpPr txBox="1"/>
            <p:nvPr/>
          </p:nvSpPr>
          <p:spPr>
            <a:xfrm>
              <a:off x="3707904" y="1811167"/>
              <a:ext cx="625492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 smtClean="0"/>
                <a:t>no </a:t>
              </a:r>
              <a:endParaRPr lang="en-US" sz="3200" b="1" dirty="0"/>
            </a:p>
          </p:txBody>
        </p:sp>
      </p:grpSp>
      <p:grpSp>
        <p:nvGrpSpPr>
          <p:cNvPr id="41" name="Grouper 40"/>
          <p:cNvGrpSpPr/>
          <p:nvPr/>
        </p:nvGrpSpPr>
        <p:grpSpPr>
          <a:xfrm>
            <a:off x="4730798" y="1836112"/>
            <a:ext cx="2131307" cy="584776"/>
            <a:chOff x="2325921" y="1811167"/>
            <a:chExt cx="2131307" cy="584776"/>
          </a:xfrm>
        </p:grpSpPr>
        <p:sp>
          <p:nvSpPr>
            <p:cNvPr id="45" name="Rectangle 44"/>
            <p:cNvSpPr/>
            <p:nvPr/>
          </p:nvSpPr>
          <p:spPr>
            <a:xfrm>
              <a:off x="2325921" y="2043625"/>
              <a:ext cx="1381983" cy="305255"/>
            </a:xfrm>
            <a:prstGeom prst="rect">
              <a:avLst/>
            </a:prstGeom>
            <a:solidFill>
              <a:srgbClr val="00FF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ZoneTexte 45"/>
            <p:cNvSpPr txBox="1"/>
            <p:nvPr/>
          </p:nvSpPr>
          <p:spPr>
            <a:xfrm>
              <a:off x="3707904" y="1811167"/>
              <a:ext cx="749324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 smtClean="0"/>
                <a:t>yes </a:t>
              </a:r>
              <a:endParaRPr lang="en-US" sz="3200" b="1" dirty="0"/>
            </a:p>
          </p:txBody>
        </p:sp>
      </p:grpSp>
      <p:sp>
        <p:nvSpPr>
          <p:cNvPr id="47" name="ZoneTexte 46"/>
          <p:cNvSpPr txBox="1"/>
          <p:nvPr/>
        </p:nvSpPr>
        <p:spPr>
          <a:xfrm>
            <a:off x="4355976" y="1792467"/>
            <a:ext cx="37482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?</a:t>
            </a:r>
            <a:endParaRPr lang="en-US" sz="3200" b="1" dirty="0"/>
          </a:p>
        </p:txBody>
      </p:sp>
      <p:grpSp>
        <p:nvGrpSpPr>
          <p:cNvPr id="48" name="Grouper 47"/>
          <p:cNvGrpSpPr/>
          <p:nvPr/>
        </p:nvGrpSpPr>
        <p:grpSpPr>
          <a:xfrm>
            <a:off x="7121213" y="1816461"/>
            <a:ext cx="2131307" cy="584776"/>
            <a:chOff x="2325921" y="1811167"/>
            <a:chExt cx="2131307" cy="584776"/>
          </a:xfrm>
        </p:grpSpPr>
        <p:sp>
          <p:nvSpPr>
            <p:cNvPr id="49" name="Rectangle 48"/>
            <p:cNvSpPr/>
            <p:nvPr/>
          </p:nvSpPr>
          <p:spPr>
            <a:xfrm>
              <a:off x="2325921" y="2043625"/>
              <a:ext cx="1381983" cy="305255"/>
            </a:xfrm>
            <a:prstGeom prst="rect">
              <a:avLst/>
            </a:prstGeom>
            <a:solidFill>
              <a:srgbClr val="00FF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ZoneTexte 49"/>
            <p:cNvSpPr txBox="1"/>
            <p:nvPr/>
          </p:nvSpPr>
          <p:spPr>
            <a:xfrm>
              <a:off x="3707904" y="1811167"/>
              <a:ext cx="749324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 smtClean="0"/>
                <a:t>yes </a:t>
              </a:r>
              <a:endParaRPr lang="en-US" sz="3200" b="1" dirty="0"/>
            </a:p>
          </p:txBody>
        </p:sp>
      </p:grpSp>
      <p:sp>
        <p:nvSpPr>
          <p:cNvPr id="51" name="ZoneTexte 50"/>
          <p:cNvSpPr txBox="1"/>
          <p:nvPr/>
        </p:nvSpPr>
        <p:spPr>
          <a:xfrm>
            <a:off x="6746391" y="1772816"/>
            <a:ext cx="37482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?</a:t>
            </a:r>
            <a:endParaRPr lang="en-US" sz="3200" b="1" dirty="0"/>
          </a:p>
        </p:txBody>
      </p:sp>
      <p:sp>
        <p:nvSpPr>
          <p:cNvPr id="52" name="ZoneTexte 51"/>
          <p:cNvSpPr txBox="1"/>
          <p:nvPr/>
        </p:nvSpPr>
        <p:spPr>
          <a:xfrm>
            <a:off x="4693791" y="2708920"/>
            <a:ext cx="37482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?</a:t>
            </a:r>
            <a:endParaRPr lang="en-US" sz="3200" b="1" dirty="0"/>
          </a:p>
        </p:txBody>
      </p:sp>
      <p:grpSp>
        <p:nvGrpSpPr>
          <p:cNvPr id="53" name="Grouper 52"/>
          <p:cNvGrpSpPr/>
          <p:nvPr/>
        </p:nvGrpSpPr>
        <p:grpSpPr>
          <a:xfrm>
            <a:off x="5084805" y="2740811"/>
            <a:ext cx="2007475" cy="584776"/>
            <a:chOff x="2325921" y="1811167"/>
            <a:chExt cx="2007475" cy="584776"/>
          </a:xfrm>
        </p:grpSpPr>
        <p:sp>
          <p:nvSpPr>
            <p:cNvPr id="54" name="Rectangle 53"/>
            <p:cNvSpPr/>
            <p:nvPr/>
          </p:nvSpPr>
          <p:spPr>
            <a:xfrm>
              <a:off x="2325921" y="2043625"/>
              <a:ext cx="1381983" cy="305255"/>
            </a:xfrm>
            <a:prstGeom prst="rect">
              <a:avLst/>
            </a:prstGeom>
            <a:solidFill>
              <a:srgbClr val="00FF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ZoneTexte 54"/>
            <p:cNvSpPr txBox="1"/>
            <p:nvPr/>
          </p:nvSpPr>
          <p:spPr>
            <a:xfrm>
              <a:off x="3707904" y="1811167"/>
              <a:ext cx="625492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 smtClean="0"/>
                <a:t>no </a:t>
              </a:r>
              <a:endParaRPr lang="en-US" sz="3200" b="1" dirty="0"/>
            </a:p>
          </p:txBody>
        </p:sp>
      </p:grpSp>
      <p:sp>
        <p:nvSpPr>
          <p:cNvPr id="56" name="ZoneTexte 55"/>
          <p:cNvSpPr txBox="1"/>
          <p:nvPr/>
        </p:nvSpPr>
        <p:spPr>
          <a:xfrm>
            <a:off x="5413871" y="3532413"/>
            <a:ext cx="37482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?</a:t>
            </a:r>
            <a:endParaRPr lang="en-US" sz="3200" b="1" dirty="0"/>
          </a:p>
        </p:txBody>
      </p:sp>
      <p:grpSp>
        <p:nvGrpSpPr>
          <p:cNvPr id="57" name="Grouper 56"/>
          <p:cNvGrpSpPr/>
          <p:nvPr/>
        </p:nvGrpSpPr>
        <p:grpSpPr>
          <a:xfrm>
            <a:off x="5804885" y="3564304"/>
            <a:ext cx="2007475" cy="584776"/>
            <a:chOff x="2325921" y="1811167"/>
            <a:chExt cx="2007475" cy="584776"/>
          </a:xfrm>
        </p:grpSpPr>
        <p:sp>
          <p:nvSpPr>
            <p:cNvPr id="58" name="Rectangle 57"/>
            <p:cNvSpPr/>
            <p:nvPr/>
          </p:nvSpPr>
          <p:spPr>
            <a:xfrm>
              <a:off x="2325921" y="2043625"/>
              <a:ext cx="1381983" cy="305255"/>
            </a:xfrm>
            <a:prstGeom prst="rect">
              <a:avLst/>
            </a:prstGeom>
            <a:solidFill>
              <a:srgbClr val="00FF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ZoneTexte 58"/>
            <p:cNvSpPr txBox="1"/>
            <p:nvPr/>
          </p:nvSpPr>
          <p:spPr>
            <a:xfrm>
              <a:off x="3707904" y="1811167"/>
              <a:ext cx="625492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 smtClean="0"/>
                <a:t>no </a:t>
              </a:r>
              <a:endParaRPr lang="en-US" sz="3200" b="1" dirty="0"/>
            </a:p>
          </p:txBody>
        </p:sp>
      </p:grpSp>
      <p:sp>
        <p:nvSpPr>
          <p:cNvPr id="60" name="ZoneTexte 59"/>
          <p:cNvSpPr txBox="1"/>
          <p:nvPr/>
        </p:nvSpPr>
        <p:spPr>
          <a:xfrm>
            <a:off x="4499992" y="4324501"/>
            <a:ext cx="37482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?</a:t>
            </a:r>
            <a:endParaRPr lang="en-US" sz="3200" b="1" dirty="0"/>
          </a:p>
        </p:txBody>
      </p:sp>
      <p:grpSp>
        <p:nvGrpSpPr>
          <p:cNvPr id="61" name="Grouper 60"/>
          <p:cNvGrpSpPr/>
          <p:nvPr/>
        </p:nvGrpSpPr>
        <p:grpSpPr>
          <a:xfrm>
            <a:off x="4891006" y="4356392"/>
            <a:ext cx="2007475" cy="584776"/>
            <a:chOff x="2325921" y="1811167"/>
            <a:chExt cx="2007475" cy="584776"/>
          </a:xfrm>
        </p:grpSpPr>
        <p:sp>
          <p:nvSpPr>
            <p:cNvPr id="62" name="Rectangle 61"/>
            <p:cNvSpPr/>
            <p:nvPr/>
          </p:nvSpPr>
          <p:spPr>
            <a:xfrm>
              <a:off x="2325921" y="2043625"/>
              <a:ext cx="1381983" cy="305255"/>
            </a:xfrm>
            <a:prstGeom prst="rect">
              <a:avLst/>
            </a:prstGeom>
            <a:solidFill>
              <a:srgbClr val="00FF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ZoneTexte 62"/>
            <p:cNvSpPr txBox="1"/>
            <p:nvPr/>
          </p:nvSpPr>
          <p:spPr>
            <a:xfrm>
              <a:off x="3707904" y="1811167"/>
              <a:ext cx="625492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 smtClean="0"/>
                <a:t>no </a:t>
              </a:r>
              <a:endParaRPr lang="en-US" sz="3200" b="1" dirty="0"/>
            </a:p>
          </p:txBody>
        </p:sp>
      </p:grpSp>
      <p:sp>
        <p:nvSpPr>
          <p:cNvPr id="64" name="ZoneTexte 63"/>
          <p:cNvSpPr txBox="1"/>
          <p:nvPr/>
        </p:nvSpPr>
        <p:spPr>
          <a:xfrm>
            <a:off x="3779912" y="5157192"/>
            <a:ext cx="37482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?</a:t>
            </a:r>
            <a:endParaRPr lang="en-US" sz="3200" b="1" dirty="0"/>
          </a:p>
        </p:txBody>
      </p:sp>
      <p:grpSp>
        <p:nvGrpSpPr>
          <p:cNvPr id="65" name="Grouper 64"/>
          <p:cNvGrpSpPr/>
          <p:nvPr/>
        </p:nvGrpSpPr>
        <p:grpSpPr>
          <a:xfrm>
            <a:off x="4170926" y="5189083"/>
            <a:ext cx="2007475" cy="584776"/>
            <a:chOff x="2325921" y="1811167"/>
            <a:chExt cx="2007475" cy="584776"/>
          </a:xfrm>
        </p:grpSpPr>
        <p:sp>
          <p:nvSpPr>
            <p:cNvPr id="66" name="Rectangle 65"/>
            <p:cNvSpPr/>
            <p:nvPr/>
          </p:nvSpPr>
          <p:spPr>
            <a:xfrm>
              <a:off x="2325921" y="2043625"/>
              <a:ext cx="1381983" cy="305255"/>
            </a:xfrm>
            <a:prstGeom prst="rect">
              <a:avLst/>
            </a:prstGeom>
            <a:solidFill>
              <a:srgbClr val="00FF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ZoneTexte 66"/>
            <p:cNvSpPr txBox="1"/>
            <p:nvPr/>
          </p:nvSpPr>
          <p:spPr>
            <a:xfrm>
              <a:off x="3707904" y="1811167"/>
              <a:ext cx="625492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 smtClean="0"/>
                <a:t>no </a:t>
              </a:r>
              <a:endParaRPr lang="en-US" sz="3200" b="1" dirty="0"/>
            </a:p>
          </p:txBody>
        </p:sp>
      </p:grpSp>
      <p:sp>
        <p:nvSpPr>
          <p:cNvPr id="68" name="ZoneTexte 67"/>
          <p:cNvSpPr txBox="1"/>
          <p:nvPr/>
        </p:nvSpPr>
        <p:spPr>
          <a:xfrm>
            <a:off x="6565999" y="5157192"/>
            <a:ext cx="37482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?</a:t>
            </a:r>
            <a:endParaRPr lang="en-US" sz="3200" b="1" dirty="0"/>
          </a:p>
        </p:txBody>
      </p:sp>
      <p:grpSp>
        <p:nvGrpSpPr>
          <p:cNvPr id="69" name="Grouper 68"/>
          <p:cNvGrpSpPr/>
          <p:nvPr/>
        </p:nvGrpSpPr>
        <p:grpSpPr>
          <a:xfrm>
            <a:off x="6957013" y="5189083"/>
            <a:ext cx="2007475" cy="584776"/>
            <a:chOff x="2325921" y="1811167"/>
            <a:chExt cx="2007475" cy="584776"/>
          </a:xfrm>
        </p:grpSpPr>
        <p:sp>
          <p:nvSpPr>
            <p:cNvPr id="70" name="Rectangle 69"/>
            <p:cNvSpPr/>
            <p:nvPr/>
          </p:nvSpPr>
          <p:spPr>
            <a:xfrm>
              <a:off x="2325921" y="2043625"/>
              <a:ext cx="1381983" cy="305255"/>
            </a:xfrm>
            <a:prstGeom prst="rect">
              <a:avLst/>
            </a:prstGeom>
            <a:solidFill>
              <a:srgbClr val="00FF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ZoneTexte 70"/>
            <p:cNvSpPr txBox="1"/>
            <p:nvPr/>
          </p:nvSpPr>
          <p:spPr>
            <a:xfrm>
              <a:off x="3707904" y="1811167"/>
              <a:ext cx="625492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 smtClean="0"/>
                <a:t>no </a:t>
              </a:r>
              <a:endParaRPr lang="en-US" sz="3200" b="1" dirty="0"/>
            </a:p>
          </p:txBody>
        </p:sp>
      </p:grp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04/06/2014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5347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r 10"/>
          <p:cNvGrpSpPr/>
          <p:nvPr/>
        </p:nvGrpSpPr>
        <p:grpSpPr>
          <a:xfrm>
            <a:off x="2325921" y="1836112"/>
            <a:ext cx="2131307" cy="584776"/>
            <a:chOff x="2325921" y="1811167"/>
            <a:chExt cx="2131307" cy="584776"/>
          </a:xfrm>
        </p:grpSpPr>
        <p:sp>
          <p:nvSpPr>
            <p:cNvPr id="9" name="Rectangle 8"/>
            <p:cNvSpPr/>
            <p:nvPr/>
          </p:nvSpPr>
          <p:spPr>
            <a:xfrm>
              <a:off x="2325921" y="2043625"/>
              <a:ext cx="1381983" cy="305255"/>
            </a:xfrm>
            <a:prstGeom prst="rect">
              <a:avLst/>
            </a:prstGeom>
            <a:solidFill>
              <a:srgbClr val="00FF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ZoneTexte 27"/>
            <p:cNvSpPr txBox="1"/>
            <p:nvPr/>
          </p:nvSpPr>
          <p:spPr>
            <a:xfrm>
              <a:off x="3707904" y="1811167"/>
              <a:ext cx="749324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 smtClean="0">
                  <a:solidFill>
                    <a:srgbClr val="FF0000"/>
                  </a:solidFill>
                </a:rPr>
                <a:t>yes</a:t>
              </a:r>
              <a:r>
                <a:rPr lang="en-US" sz="3200" b="1" dirty="0" smtClean="0"/>
                <a:t> </a:t>
              </a:r>
              <a:endParaRPr lang="en-US" sz="3200" b="1" dirty="0"/>
            </a:p>
          </p:txBody>
        </p: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the problem</a:t>
            </a:r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AlgoTel'2014, Ile de Ré</a:t>
            </a:r>
            <a:endParaRPr lang="en-US" dirty="0"/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457200" y="6146140"/>
            <a:ext cx="8723312" cy="19164"/>
          </a:xfrm>
          <a:prstGeom prst="straightConnector1">
            <a:avLst/>
          </a:prstGeom>
          <a:ln w="762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ZoneTexte 5"/>
          <p:cNvSpPr txBox="1"/>
          <p:nvPr/>
        </p:nvSpPr>
        <p:spPr>
          <a:xfrm>
            <a:off x="7898251" y="6146140"/>
            <a:ext cx="8502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time</a:t>
            </a:r>
            <a:endParaRPr lang="en-US" sz="2800" dirty="0"/>
          </a:p>
        </p:txBody>
      </p:sp>
      <p:cxnSp>
        <p:nvCxnSpPr>
          <p:cNvPr id="8" name="Connecteur droit 7"/>
          <p:cNvCxnSpPr/>
          <p:nvPr/>
        </p:nvCxnSpPr>
        <p:spPr>
          <a:xfrm flipH="1" flipV="1">
            <a:off x="457200" y="274638"/>
            <a:ext cx="18851" cy="5871502"/>
          </a:xfrm>
          <a:prstGeom prst="line">
            <a:avLst/>
          </a:prstGeom>
          <a:ln w="76200" cmpd="sng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ZoneTexte 9"/>
          <p:cNvSpPr txBox="1"/>
          <p:nvPr/>
        </p:nvSpPr>
        <p:spPr>
          <a:xfrm rot="16200000">
            <a:off x="-656073" y="592178"/>
            <a:ext cx="16183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processes</a:t>
            </a:r>
            <a:endParaRPr lang="en-US" sz="2800" dirty="0"/>
          </a:p>
        </p:txBody>
      </p:sp>
      <p:sp>
        <p:nvSpPr>
          <p:cNvPr id="13" name="ZoneTexte 12"/>
          <p:cNvSpPr txBox="1"/>
          <p:nvPr/>
        </p:nvSpPr>
        <p:spPr>
          <a:xfrm>
            <a:off x="0" y="2043625"/>
            <a:ext cx="4971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P</a:t>
            </a:r>
            <a:r>
              <a:rPr lang="en-US" sz="2800" b="1" baseline="-25000" dirty="0" smtClean="0"/>
              <a:t>1</a:t>
            </a:r>
            <a:endParaRPr lang="en-US" sz="2800" b="1" baseline="-25000" dirty="0"/>
          </a:p>
        </p:txBody>
      </p:sp>
      <p:sp>
        <p:nvSpPr>
          <p:cNvPr id="14" name="ZoneTexte 13"/>
          <p:cNvSpPr txBox="1"/>
          <p:nvPr/>
        </p:nvSpPr>
        <p:spPr>
          <a:xfrm>
            <a:off x="-19768" y="2924944"/>
            <a:ext cx="4971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P</a:t>
            </a:r>
            <a:r>
              <a:rPr lang="en-US" sz="2800" b="1" baseline="-25000" dirty="0" smtClean="0"/>
              <a:t>2</a:t>
            </a:r>
            <a:endParaRPr lang="en-US" sz="2800" b="1" baseline="-25000" dirty="0"/>
          </a:p>
        </p:txBody>
      </p:sp>
      <p:sp>
        <p:nvSpPr>
          <p:cNvPr id="15" name="ZoneTexte 14"/>
          <p:cNvSpPr txBox="1"/>
          <p:nvPr/>
        </p:nvSpPr>
        <p:spPr>
          <a:xfrm>
            <a:off x="-36512" y="3717925"/>
            <a:ext cx="4971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P</a:t>
            </a:r>
            <a:r>
              <a:rPr lang="en-US" sz="2800" b="1" baseline="-25000" dirty="0" smtClean="0"/>
              <a:t>3</a:t>
            </a:r>
            <a:endParaRPr lang="en-US" sz="2800" b="1" baseline="-25000" dirty="0"/>
          </a:p>
        </p:txBody>
      </p:sp>
      <p:sp>
        <p:nvSpPr>
          <p:cNvPr id="16" name="ZoneTexte 15"/>
          <p:cNvSpPr txBox="1"/>
          <p:nvPr/>
        </p:nvSpPr>
        <p:spPr>
          <a:xfrm>
            <a:off x="-29557" y="4561964"/>
            <a:ext cx="4971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P</a:t>
            </a:r>
            <a:r>
              <a:rPr lang="en-US" sz="2800" b="1" baseline="-25000" dirty="0" smtClean="0"/>
              <a:t>4</a:t>
            </a:r>
            <a:endParaRPr lang="en-US" sz="2800" b="1" baseline="-25000" dirty="0"/>
          </a:p>
        </p:txBody>
      </p:sp>
      <p:sp>
        <p:nvSpPr>
          <p:cNvPr id="17" name="ZoneTexte 16"/>
          <p:cNvSpPr txBox="1"/>
          <p:nvPr/>
        </p:nvSpPr>
        <p:spPr>
          <a:xfrm>
            <a:off x="-36512" y="5373216"/>
            <a:ext cx="4971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P</a:t>
            </a:r>
            <a:r>
              <a:rPr lang="en-US" sz="2800" b="1" baseline="-25000" dirty="0"/>
              <a:t>5</a:t>
            </a:r>
          </a:p>
        </p:txBody>
      </p:sp>
      <p:cxnSp>
        <p:nvCxnSpPr>
          <p:cNvPr id="19" name="Connecteur droit 18"/>
          <p:cNvCxnSpPr/>
          <p:nvPr/>
        </p:nvCxnSpPr>
        <p:spPr>
          <a:xfrm flipV="1">
            <a:off x="497101" y="2348880"/>
            <a:ext cx="8251363" cy="28363"/>
          </a:xfrm>
          <a:prstGeom prst="line">
            <a:avLst/>
          </a:prstGeom>
          <a:ln>
            <a:solidFill>
              <a:srgbClr val="00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V="1">
            <a:off x="497101" y="3256621"/>
            <a:ext cx="8251363" cy="28363"/>
          </a:xfrm>
          <a:prstGeom prst="line">
            <a:avLst/>
          </a:prstGeom>
          <a:ln>
            <a:solidFill>
              <a:srgbClr val="00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V="1">
            <a:off x="539552" y="4077072"/>
            <a:ext cx="8251363" cy="28363"/>
          </a:xfrm>
          <a:prstGeom prst="line">
            <a:avLst/>
          </a:prstGeom>
          <a:ln>
            <a:solidFill>
              <a:srgbClr val="00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V="1">
            <a:off x="539552" y="4869160"/>
            <a:ext cx="8251363" cy="28363"/>
          </a:xfrm>
          <a:prstGeom prst="line">
            <a:avLst/>
          </a:prstGeom>
          <a:ln>
            <a:solidFill>
              <a:srgbClr val="00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V="1">
            <a:off x="539552" y="5704893"/>
            <a:ext cx="8251363" cy="28363"/>
          </a:xfrm>
          <a:prstGeom prst="line">
            <a:avLst/>
          </a:prstGeom>
          <a:ln>
            <a:solidFill>
              <a:srgbClr val="00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Parchemin vertical 2"/>
          <p:cNvSpPr/>
          <p:nvPr/>
        </p:nvSpPr>
        <p:spPr>
          <a:xfrm>
            <a:off x="2138510" y="324186"/>
            <a:ext cx="6934239" cy="1016582"/>
          </a:xfrm>
          <a:prstGeom prst="verticalScrol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</a:rPr>
              <a:t>Exactly one process always receives yes</a:t>
            </a:r>
            <a:endParaRPr lang="en-US" sz="2800" b="1" dirty="0">
              <a:solidFill>
                <a:srgbClr val="00000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827584" y="5220488"/>
            <a:ext cx="37482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?</a:t>
            </a:r>
            <a:endParaRPr lang="en-US" sz="3200" b="1" dirty="0"/>
          </a:p>
        </p:txBody>
      </p:sp>
      <p:sp>
        <p:nvSpPr>
          <p:cNvPr id="24" name="ZoneTexte 23"/>
          <p:cNvSpPr txBox="1"/>
          <p:nvPr/>
        </p:nvSpPr>
        <p:spPr>
          <a:xfrm>
            <a:off x="1763688" y="4365104"/>
            <a:ext cx="37482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?</a:t>
            </a:r>
            <a:endParaRPr lang="en-US" sz="3200" b="1" dirty="0"/>
          </a:p>
        </p:txBody>
      </p:sp>
      <p:sp>
        <p:nvSpPr>
          <p:cNvPr id="25" name="ZoneTexte 24"/>
          <p:cNvSpPr txBox="1"/>
          <p:nvPr/>
        </p:nvSpPr>
        <p:spPr>
          <a:xfrm>
            <a:off x="1763688" y="3573016"/>
            <a:ext cx="37482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?</a:t>
            </a:r>
            <a:endParaRPr lang="en-US" sz="3200" b="1" dirty="0"/>
          </a:p>
        </p:txBody>
      </p:sp>
      <p:sp>
        <p:nvSpPr>
          <p:cNvPr id="26" name="ZoneTexte 25"/>
          <p:cNvSpPr txBox="1"/>
          <p:nvPr/>
        </p:nvSpPr>
        <p:spPr>
          <a:xfrm>
            <a:off x="1244850" y="2708920"/>
            <a:ext cx="37482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?</a:t>
            </a:r>
            <a:endParaRPr lang="en-US" sz="3200" b="1" dirty="0"/>
          </a:p>
        </p:txBody>
      </p:sp>
      <p:sp>
        <p:nvSpPr>
          <p:cNvPr id="27" name="ZoneTexte 26"/>
          <p:cNvSpPr txBox="1"/>
          <p:nvPr/>
        </p:nvSpPr>
        <p:spPr>
          <a:xfrm>
            <a:off x="1951099" y="1792467"/>
            <a:ext cx="37482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?</a:t>
            </a:r>
            <a:endParaRPr lang="en-US" sz="3200" b="1" dirty="0"/>
          </a:p>
        </p:txBody>
      </p:sp>
      <p:grpSp>
        <p:nvGrpSpPr>
          <p:cNvPr id="29" name="Grouper 28"/>
          <p:cNvGrpSpPr/>
          <p:nvPr/>
        </p:nvGrpSpPr>
        <p:grpSpPr>
          <a:xfrm>
            <a:off x="1635864" y="2740811"/>
            <a:ext cx="2007475" cy="584776"/>
            <a:chOff x="2325921" y="1811167"/>
            <a:chExt cx="2007475" cy="584776"/>
          </a:xfrm>
        </p:grpSpPr>
        <p:sp>
          <p:nvSpPr>
            <p:cNvPr id="30" name="Rectangle 29"/>
            <p:cNvSpPr/>
            <p:nvPr/>
          </p:nvSpPr>
          <p:spPr>
            <a:xfrm>
              <a:off x="2325921" y="2043625"/>
              <a:ext cx="1381983" cy="305255"/>
            </a:xfrm>
            <a:prstGeom prst="rect">
              <a:avLst/>
            </a:prstGeom>
            <a:solidFill>
              <a:srgbClr val="00FF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ZoneTexte 30"/>
            <p:cNvSpPr txBox="1"/>
            <p:nvPr/>
          </p:nvSpPr>
          <p:spPr>
            <a:xfrm>
              <a:off x="3707904" y="1811167"/>
              <a:ext cx="625492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 smtClean="0"/>
                <a:t>no </a:t>
              </a:r>
              <a:endParaRPr lang="en-US" sz="3200" b="1" dirty="0"/>
            </a:p>
          </p:txBody>
        </p:sp>
      </p:grpSp>
      <p:grpSp>
        <p:nvGrpSpPr>
          <p:cNvPr id="35" name="Grouper 34"/>
          <p:cNvGrpSpPr/>
          <p:nvPr/>
        </p:nvGrpSpPr>
        <p:grpSpPr>
          <a:xfrm>
            <a:off x="2120462" y="3564304"/>
            <a:ext cx="2007475" cy="584776"/>
            <a:chOff x="2325921" y="1811167"/>
            <a:chExt cx="2007475" cy="584776"/>
          </a:xfrm>
        </p:grpSpPr>
        <p:sp>
          <p:nvSpPr>
            <p:cNvPr id="36" name="Rectangle 35"/>
            <p:cNvSpPr/>
            <p:nvPr/>
          </p:nvSpPr>
          <p:spPr>
            <a:xfrm>
              <a:off x="2325921" y="2043625"/>
              <a:ext cx="1381983" cy="305255"/>
            </a:xfrm>
            <a:prstGeom prst="rect">
              <a:avLst/>
            </a:prstGeom>
            <a:solidFill>
              <a:srgbClr val="00FF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ZoneTexte 36"/>
            <p:cNvSpPr txBox="1"/>
            <p:nvPr/>
          </p:nvSpPr>
          <p:spPr>
            <a:xfrm>
              <a:off x="3707904" y="1811167"/>
              <a:ext cx="625492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 smtClean="0"/>
                <a:t>no </a:t>
              </a:r>
              <a:endParaRPr lang="en-US" sz="3200" b="1" dirty="0"/>
            </a:p>
          </p:txBody>
        </p:sp>
      </p:grpSp>
      <p:grpSp>
        <p:nvGrpSpPr>
          <p:cNvPr id="38" name="Grouper 37"/>
          <p:cNvGrpSpPr/>
          <p:nvPr/>
        </p:nvGrpSpPr>
        <p:grpSpPr>
          <a:xfrm>
            <a:off x="2123728" y="4356392"/>
            <a:ext cx="2007475" cy="584776"/>
            <a:chOff x="2325921" y="1811167"/>
            <a:chExt cx="2007475" cy="584776"/>
          </a:xfrm>
        </p:grpSpPr>
        <p:sp>
          <p:nvSpPr>
            <p:cNvPr id="39" name="Rectangle 38"/>
            <p:cNvSpPr/>
            <p:nvPr/>
          </p:nvSpPr>
          <p:spPr>
            <a:xfrm>
              <a:off x="2325921" y="2043625"/>
              <a:ext cx="1381983" cy="305255"/>
            </a:xfrm>
            <a:prstGeom prst="rect">
              <a:avLst/>
            </a:prstGeom>
            <a:solidFill>
              <a:srgbClr val="00FF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ZoneTexte 39"/>
            <p:cNvSpPr txBox="1"/>
            <p:nvPr/>
          </p:nvSpPr>
          <p:spPr>
            <a:xfrm>
              <a:off x="3707904" y="1811167"/>
              <a:ext cx="625492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 smtClean="0"/>
                <a:t>no </a:t>
              </a:r>
              <a:endParaRPr lang="en-US" sz="3200" b="1" dirty="0"/>
            </a:p>
          </p:txBody>
        </p:sp>
      </p:grpSp>
      <p:grpSp>
        <p:nvGrpSpPr>
          <p:cNvPr id="42" name="Grouper 41"/>
          <p:cNvGrpSpPr/>
          <p:nvPr/>
        </p:nvGrpSpPr>
        <p:grpSpPr>
          <a:xfrm>
            <a:off x="1202406" y="5191640"/>
            <a:ext cx="2007475" cy="584776"/>
            <a:chOff x="2325921" y="1811167"/>
            <a:chExt cx="2007475" cy="584776"/>
          </a:xfrm>
        </p:grpSpPr>
        <p:sp>
          <p:nvSpPr>
            <p:cNvPr id="43" name="Rectangle 42"/>
            <p:cNvSpPr/>
            <p:nvPr/>
          </p:nvSpPr>
          <p:spPr>
            <a:xfrm>
              <a:off x="2325921" y="2043625"/>
              <a:ext cx="1381983" cy="305255"/>
            </a:xfrm>
            <a:prstGeom prst="rect">
              <a:avLst/>
            </a:prstGeom>
            <a:solidFill>
              <a:srgbClr val="00FF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ZoneTexte 43"/>
            <p:cNvSpPr txBox="1"/>
            <p:nvPr/>
          </p:nvSpPr>
          <p:spPr>
            <a:xfrm>
              <a:off x="3707904" y="1811167"/>
              <a:ext cx="625492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 smtClean="0"/>
                <a:t>no </a:t>
              </a:r>
              <a:endParaRPr lang="en-US" sz="3200" b="1" dirty="0"/>
            </a:p>
          </p:txBody>
        </p:sp>
      </p:grpSp>
      <p:grpSp>
        <p:nvGrpSpPr>
          <p:cNvPr id="41" name="Grouper 40"/>
          <p:cNvGrpSpPr/>
          <p:nvPr/>
        </p:nvGrpSpPr>
        <p:grpSpPr>
          <a:xfrm>
            <a:off x="4730798" y="1836112"/>
            <a:ext cx="2131307" cy="584776"/>
            <a:chOff x="2325921" y="1811167"/>
            <a:chExt cx="2131307" cy="584776"/>
          </a:xfrm>
        </p:grpSpPr>
        <p:sp>
          <p:nvSpPr>
            <p:cNvPr id="45" name="Rectangle 44"/>
            <p:cNvSpPr/>
            <p:nvPr/>
          </p:nvSpPr>
          <p:spPr>
            <a:xfrm>
              <a:off x="2325921" y="2043625"/>
              <a:ext cx="1381983" cy="305255"/>
            </a:xfrm>
            <a:prstGeom prst="rect">
              <a:avLst/>
            </a:prstGeom>
            <a:solidFill>
              <a:srgbClr val="00FF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ZoneTexte 45"/>
            <p:cNvSpPr txBox="1"/>
            <p:nvPr/>
          </p:nvSpPr>
          <p:spPr>
            <a:xfrm>
              <a:off x="3707904" y="1811167"/>
              <a:ext cx="749324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 smtClean="0">
                  <a:solidFill>
                    <a:srgbClr val="FF0000"/>
                  </a:solidFill>
                </a:rPr>
                <a:t>yes </a:t>
              </a:r>
              <a:endParaRPr lang="en-US" sz="32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47" name="ZoneTexte 46"/>
          <p:cNvSpPr txBox="1"/>
          <p:nvPr/>
        </p:nvSpPr>
        <p:spPr>
          <a:xfrm>
            <a:off x="4355976" y="1792467"/>
            <a:ext cx="37482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?</a:t>
            </a:r>
            <a:endParaRPr lang="en-US" sz="3200" b="1" dirty="0"/>
          </a:p>
        </p:txBody>
      </p:sp>
      <p:grpSp>
        <p:nvGrpSpPr>
          <p:cNvPr id="48" name="Grouper 47"/>
          <p:cNvGrpSpPr/>
          <p:nvPr/>
        </p:nvGrpSpPr>
        <p:grpSpPr>
          <a:xfrm>
            <a:off x="7121213" y="1816461"/>
            <a:ext cx="2131307" cy="584776"/>
            <a:chOff x="2325921" y="1811167"/>
            <a:chExt cx="2131307" cy="584776"/>
          </a:xfrm>
        </p:grpSpPr>
        <p:sp>
          <p:nvSpPr>
            <p:cNvPr id="49" name="Rectangle 48"/>
            <p:cNvSpPr/>
            <p:nvPr/>
          </p:nvSpPr>
          <p:spPr>
            <a:xfrm>
              <a:off x="2325921" y="2043625"/>
              <a:ext cx="1381983" cy="305255"/>
            </a:xfrm>
            <a:prstGeom prst="rect">
              <a:avLst/>
            </a:prstGeom>
            <a:solidFill>
              <a:srgbClr val="00FF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ZoneTexte 49"/>
            <p:cNvSpPr txBox="1"/>
            <p:nvPr/>
          </p:nvSpPr>
          <p:spPr>
            <a:xfrm>
              <a:off x="3707904" y="1811167"/>
              <a:ext cx="749324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 smtClean="0">
                  <a:solidFill>
                    <a:srgbClr val="FF0000"/>
                  </a:solidFill>
                </a:rPr>
                <a:t>yes</a:t>
              </a:r>
              <a:r>
                <a:rPr lang="en-US" sz="3200" b="1" dirty="0" smtClean="0"/>
                <a:t> </a:t>
              </a:r>
              <a:endParaRPr lang="en-US" sz="3200" b="1" dirty="0"/>
            </a:p>
          </p:txBody>
        </p:sp>
      </p:grpSp>
      <p:sp>
        <p:nvSpPr>
          <p:cNvPr id="51" name="ZoneTexte 50"/>
          <p:cNvSpPr txBox="1"/>
          <p:nvPr/>
        </p:nvSpPr>
        <p:spPr>
          <a:xfrm>
            <a:off x="6746391" y="1772816"/>
            <a:ext cx="37482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?</a:t>
            </a:r>
            <a:endParaRPr lang="en-US" sz="3200" b="1" dirty="0"/>
          </a:p>
        </p:txBody>
      </p:sp>
      <p:sp>
        <p:nvSpPr>
          <p:cNvPr id="52" name="ZoneTexte 51"/>
          <p:cNvSpPr txBox="1"/>
          <p:nvPr/>
        </p:nvSpPr>
        <p:spPr>
          <a:xfrm>
            <a:off x="4693791" y="2708920"/>
            <a:ext cx="37482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?</a:t>
            </a:r>
            <a:endParaRPr lang="en-US" sz="3200" b="1" dirty="0"/>
          </a:p>
        </p:txBody>
      </p:sp>
      <p:grpSp>
        <p:nvGrpSpPr>
          <p:cNvPr id="53" name="Grouper 52"/>
          <p:cNvGrpSpPr/>
          <p:nvPr/>
        </p:nvGrpSpPr>
        <p:grpSpPr>
          <a:xfrm>
            <a:off x="5084805" y="2740811"/>
            <a:ext cx="2007475" cy="584776"/>
            <a:chOff x="2325921" y="1811167"/>
            <a:chExt cx="2007475" cy="584776"/>
          </a:xfrm>
        </p:grpSpPr>
        <p:sp>
          <p:nvSpPr>
            <p:cNvPr id="54" name="Rectangle 53"/>
            <p:cNvSpPr/>
            <p:nvPr/>
          </p:nvSpPr>
          <p:spPr>
            <a:xfrm>
              <a:off x="2325921" y="2043625"/>
              <a:ext cx="1381983" cy="305255"/>
            </a:xfrm>
            <a:prstGeom prst="rect">
              <a:avLst/>
            </a:prstGeom>
            <a:solidFill>
              <a:srgbClr val="00FF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ZoneTexte 54"/>
            <p:cNvSpPr txBox="1"/>
            <p:nvPr/>
          </p:nvSpPr>
          <p:spPr>
            <a:xfrm>
              <a:off x="3707904" y="1811167"/>
              <a:ext cx="625492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 smtClean="0"/>
                <a:t>no </a:t>
              </a:r>
              <a:endParaRPr lang="en-US" sz="3200" b="1" dirty="0"/>
            </a:p>
          </p:txBody>
        </p:sp>
      </p:grpSp>
      <p:sp>
        <p:nvSpPr>
          <p:cNvPr id="56" name="ZoneTexte 55"/>
          <p:cNvSpPr txBox="1"/>
          <p:nvPr/>
        </p:nvSpPr>
        <p:spPr>
          <a:xfrm>
            <a:off x="5413871" y="3532413"/>
            <a:ext cx="37482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?</a:t>
            </a:r>
            <a:endParaRPr lang="en-US" sz="3200" b="1" dirty="0"/>
          </a:p>
        </p:txBody>
      </p:sp>
      <p:grpSp>
        <p:nvGrpSpPr>
          <p:cNvPr id="57" name="Grouper 56"/>
          <p:cNvGrpSpPr/>
          <p:nvPr/>
        </p:nvGrpSpPr>
        <p:grpSpPr>
          <a:xfrm>
            <a:off x="5804885" y="3564304"/>
            <a:ext cx="2007475" cy="584776"/>
            <a:chOff x="2325921" y="1811167"/>
            <a:chExt cx="2007475" cy="584776"/>
          </a:xfrm>
        </p:grpSpPr>
        <p:sp>
          <p:nvSpPr>
            <p:cNvPr id="58" name="Rectangle 57"/>
            <p:cNvSpPr/>
            <p:nvPr/>
          </p:nvSpPr>
          <p:spPr>
            <a:xfrm>
              <a:off x="2325921" y="2043625"/>
              <a:ext cx="1381983" cy="305255"/>
            </a:xfrm>
            <a:prstGeom prst="rect">
              <a:avLst/>
            </a:prstGeom>
            <a:solidFill>
              <a:srgbClr val="00FF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ZoneTexte 58"/>
            <p:cNvSpPr txBox="1"/>
            <p:nvPr/>
          </p:nvSpPr>
          <p:spPr>
            <a:xfrm>
              <a:off x="3707904" y="1811167"/>
              <a:ext cx="625492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 smtClean="0"/>
                <a:t>no </a:t>
              </a:r>
              <a:endParaRPr lang="en-US" sz="3200" b="1" dirty="0"/>
            </a:p>
          </p:txBody>
        </p:sp>
      </p:grpSp>
      <p:sp>
        <p:nvSpPr>
          <p:cNvPr id="60" name="ZoneTexte 59"/>
          <p:cNvSpPr txBox="1"/>
          <p:nvPr/>
        </p:nvSpPr>
        <p:spPr>
          <a:xfrm>
            <a:off x="4499992" y="4324501"/>
            <a:ext cx="37482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?</a:t>
            </a:r>
            <a:endParaRPr lang="en-US" sz="3200" b="1" dirty="0"/>
          </a:p>
        </p:txBody>
      </p:sp>
      <p:grpSp>
        <p:nvGrpSpPr>
          <p:cNvPr id="61" name="Grouper 60"/>
          <p:cNvGrpSpPr/>
          <p:nvPr/>
        </p:nvGrpSpPr>
        <p:grpSpPr>
          <a:xfrm>
            <a:off x="4891006" y="4356392"/>
            <a:ext cx="2007475" cy="584776"/>
            <a:chOff x="2325921" y="1811167"/>
            <a:chExt cx="2007475" cy="584776"/>
          </a:xfrm>
        </p:grpSpPr>
        <p:sp>
          <p:nvSpPr>
            <p:cNvPr id="62" name="Rectangle 61"/>
            <p:cNvSpPr/>
            <p:nvPr/>
          </p:nvSpPr>
          <p:spPr>
            <a:xfrm>
              <a:off x="2325921" y="2043625"/>
              <a:ext cx="1381983" cy="305255"/>
            </a:xfrm>
            <a:prstGeom prst="rect">
              <a:avLst/>
            </a:prstGeom>
            <a:solidFill>
              <a:srgbClr val="00FF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ZoneTexte 62"/>
            <p:cNvSpPr txBox="1"/>
            <p:nvPr/>
          </p:nvSpPr>
          <p:spPr>
            <a:xfrm>
              <a:off x="3707904" y="1811167"/>
              <a:ext cx="625492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 smtClean="0"/>
                <a:t>no </a:t>
              </a:r>
              <a:endParaRPr lang="en-US" sz="3200" b="1" dirty="0"/>
            </a:p>
          </p:txBody>
        </p:sp>
      </p:grpSp>
      <p:sp>
        <p:nvSpPr>
          <p:cNvPr id="64" name="ZoneTexte 63"/>
          <p:cNvSpPr txBox="1"/>
          <p:nvPr/>
        </p:nvSpPr>
        <p:spPr>
          <a:xfrm>
            <a:off x="3779912" y="5157192"/>
            <a:ext cx="37482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?</a:t>
            </a:r>
            <a:endParaRPr lang="en-US" sz="3200" b="1" dirty="0"/>
          </a:p>
        </p:txBody>
      </p:sp>
      <p:grpSp>
        <p:nvGrpSpPr>
          <p:cNvPr id="65" name="Grouper 64"/>
          <p:cNvGrpSpPr/>
          <p:nvPr/>
        </p:nvGrpSpPr>
        <p:grpSpPr>
          <a:xfrm>
            <a:off x="4170926" y="5189083"/>
            <a:ext cx="2007475" cy="584776"/>
            <a:chOff x="2325921" y="1811167"/>
            <a:chExt cx="2007475" cy="584776"/>
          </a:xfrm>
        </p:grpSpPr>
        <p:sp>
          <p:nvSpPr>
            <p:cNvPr id="66" name="Rectangle 65"/>
            <p:cNvSpPr/>
            <p:nvPr/>
          </p:nvSpPr>
          <p:spPr>
            <a:xfrm>
              <a:off x="2325921" y="2043625"/>
              <a:ext cx="1381983" cy="305255"/>
            </a:xfrm>
            <a:prstGeom prst="rect">
              <a:avLst/>
            </a:prstGeom>
            <a:solidFill>
              <a:srgbClr val="00FF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ZoneTexte 66"/>
            <p:cNvSpPr txBox="1"/>
            <p:nvPr/>
          </p:nvSpPr>
          <p:spPr>
            <a:xfrm>
              <a:off x="3707904" y="1811167"/>
              <a:ext cx="625492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 smtClean="0"/>
                <a:t>no </a:t>
              </a:r>
              <a:endParaRPr lang="en-US" sz="3200" b="1" dirty="0"/>
            </a:p>
          </p:txBody>
        </p:sp>
      </p:grpSp>
      <p:sp>
        <p:nvSpPr>
          <p:cNvPr id="68" name="ZoneTexte 67"/>
          <p:cNvSpPr txBox="1"/>
          <p:nvPr/>
        </p:nvSpPr>
        <p:spPr>
          <a:xfrm>
            <a:off x="6565999" y="5157192"/>
            <a:ext cx="37482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?</a:t>
            </a:r>
            <a:endParaRPr lang="en-US" sz="3200" b="1" dirty="0"/>
          </a:p>
        </p:txBody>
      </p:sp>
      <p:grpSp>
        <p:nvGrpSpPr>
          <p:cNvPr id="69" name="Grouper 68"/>
          <p:cNvGrpSpPr/>
          <p:nvPr/>
        </p:nvGrpSpPr>
        <p:grpSpPr>
          <a:xfrm>
            <a:off x="6957013" y="5189083"/>
            <a:ext cx="2007475" cy="584776"/>
            <a:chOff x="2325921" y="1811167"/>
            <a:chExt cx="2007475" cy="584776"/>
          </a:xfrm>
        </p:grpSpPr>
        <p:sp>
          <p:nvSpPr>
            <p:cNvPr id="70" name="Rectangle 69"/>
            <p:cNvSpPr/>
            <p:nvPr/>
          </p:nvSpPr>
          <p:spPr>
            <a:xfrm>
              <a:off x="2325921" y="2043625"/>
              <a:ext cx="1381983" cy="305255"/>
            </a:xfrm>
            <a:prstGeom prst="rect">
              <a:avLst/>
            </a:prstGeom>
            <a:solidFill>
              <a:srgbClr val="00FF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ZoneTexte 70"/>
            <p:cNvSpPr txBox="1"/>
            <p:nvPr/>
          </p:nvSpPr>
          <p:spPr>
            <a:xfrm>
              <a:off x="3707904" y="1811167"/>
              <a:ext cx="625492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 smtClean="0"/>
                <a:t>no </a:t>
              </a:r>
              <a:endParaRPr lang="en-US" sz="3200" b="1" dirty="0"/>
            </a:p>
          </p:txBody>
        </p:sp>
      </p:grp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04/06/2014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140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Image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895600"/>
            <a:ext cx="1397000" cy="139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Self-Stabilization [Dijkstra,74]</a:t>
            </a:r>
          </a:p>
        </p:txBody>
      </p:sp>
      <p:pic>
        <p:nvPicPr>
          <p:cNvPr id="19461" name="Imag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5700" y="2032000"/>
            <a:ext cx="1397000" cy="139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2" name="Ellipse 8"/>
          <p:cNvSpPr>
            <a:spLocks noChangeArrowheads="1"/>
          </p:cNvSpPr>
          <p:nvPr/>
        </p:nvSpPr>
        <p:spPr bwMode="auto">
          <a:xfrm>
            <a:off x="1447800" y="2133600"/>
            <a:ext cx="762000" cy="762000"/>
          </a:xfrm>
          <a:prstGeom prst="ellipse">
            <a:avLst/>
          </a:prstGeom>
          <a:solidFill>
            <a:srgbClr val="76F94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9463" name="Ellipse 9"/>
          <p:cNvSpPr>
            <a:spLocks noChangeArrowheads="1"/>
          </p:cNvSpPr>
          <p:nvPr/>
        </p:nvSpPr>
        <p:spPr bwMode="auto">
          <a:xfrm>
            <a:off x="7543800" y="2971800"/>
            <a:ext cx="762000" cy="762000"/>
          </a:xfrm>
          <a:prstGeom prst="ellipse">
            <a:avLst/>
          </a:prstGeom>
          <a:solidFill>
            <a:srgbClr val="76F94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9464" name="Ellipse 10"/>
          <p:cNvSpPr>
            <a:spLocks noChangeArrowheads="1"/>
          </p:cNvSpPr>
          <p:nvPr/>
        </p:nvSpPr>
        <p:spPr bwMode="auto">
          <a:xfrm>
            <a:off x="1447800" y="3962400"/>
            <a:ext cx="762000" cy="7620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9465" name="Ellipse 11"/>
          <p:cNvSpPr>
            <a:spLocks noChangeArrowheads="1"/>
          </p:cNvSpPr>
          <p:nvPr/>
        </p:nvSpPr>
        <p:spPr bwMode="auto">
          <a:xfrm>
            <a:off x="2590800" y="5257800"/>
            <a:ext cx="762000" cy="762000"/>
          </a:xfrm>
          <a:prstGeom prst="ellipse">
            <a:avLst/>
          </a:prstGeom>
          <a:solidFill>
            <a:srgbClr val="76F94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9466" name="Ellipse 12"/>
          <p:cNvSpPr>
            <a:spLocks noChangeArrowheads="1"/>
          </p:cNvSpPr>
          <p:nvPr/>
        </p:nvSpPr>
        <p:spPr bwMode="auto">
          <a:xfrm>
            <a:off x="5562600" y="2971800"/>
            <a:ext cx="762000" cy="7620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9467" name="Ellipse 13"/>
          <p:cNvSpPr>
            <a:spLocks noChangeArrowheads="1"/>
          </p:cNvSpPr>
          <p:nvPr/>
        </p:nvSpPr>
        <p:spPr bwMode="auto">
          <a:xfrm>
            <a:off x="3733800" y="3962400"/>
            <a:ext cx="762000" cy="762000"/>
          </a:xfrm>
          <a:prstGeom prst="ellipse">
            <a:avLst/>
          </a:prstGeom>
          <a:solidFill>
            <a:srgbClr val="76F94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9468" name="Ellipse 14"/>
          <p:cNvSpPr>
            <a:spLocks noChangeArrowheads="1"/>
          </p:cNvSpPr>
          <p:nvPr/>
        </p:nvSpPr>
        <p:spPr bwMode="auto">
          <a:xfrm>
            <a:off x="3733800" y="2133600"/>
            <a:ext cx="762000" cy="762000"/>
          </a:xfrm>
          <a:prstGeom prst="ellipse">
            <a:avLst/>
          </a:prstGeom>
          <a:solidFill>
            <a:srgbClr val="76F94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cxnSp>
        <p:nvCxnSpPr>
          <p:cNvPr id="19469" name="Connecteur droit 16"/>
          <p:cNvCxnSpPr>
            <a:cxnSpLocks noChangeShapeType="1"/>
            <a:stCxn id="19462" idx="4"/>
            <a:endCxn id="19464" idx="0"/>
          </p:cNvCxnSpPr>
          <p:nvPr/>
        </p:nvCxnSpPr>
        <p:spPr bwMode="auto">
          <a:xfrm rot="5400000">
            <a:off x="1295401" y="3429000"/>
            <a:ext cx="1066800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470" name="Connecteur droit 19"/>
          <p:cNvCxnSpPr>
            <a:cxnSpLocks noChangeShapeType="1"/>
            <a:stCxn id="19462" idx="6"/>
            <a:endCxn id="19468" idx="2"/>
          </p:cNvCxnSpPr>
          <p:nvPr/>
        </p:nvCxnSpPr>
        <p:spPr bwMode="auto">
          <a:xfrm>
            <a:off x="2209800" y="2514600"/>
            <a:ext cx="15240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471" name="Connecteur droit 21"/>
          <p:cNvCxnSpPr>
            <a:cxnSpLocks noChangeShapeType="1"/>
            <a:stCxn id="19468" idx="4"/>
            <a:endCxn id="19467" idx="0"/>
          </p:cNvCxnSpPr>
          <p:nvPr/>
        </p:nvCxnSpPr>
        <p:spPr bwMode="auto">
          <a:xfrm rot="5400000">
            <a:off x="3581401" y="3429000"/>
            <a:ext cx="1066800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472" name="Connecteur droit 23"/>
          <p:cNvCxnSpPr>
            <a:cxnSpLocks noChangeShapeType="1"/>
            <a:stCxn id="19467" idx="2"/>
            <a:endCxn id="19464" idx="6"/>
          </p:cNvCxnSpPr>
          <p:nvPr/>
        </p:nvCxnSpPr>
        <p:spPr bwMode="auto">
          <a:xfrm rot="10800000">
            <a:off x="2209800" y="4343400"/>
            <a:ext cx="15240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473" name="Connecteur droit 26"/>
          <p:cNvCxnSpPr>
            <a:cxnSpLocks noChangeShapeType="1"/>
            <a:stCxn id="19468" idx="6"/>
            <a:endCxn id="19466" idx="1"/>
          </p:cNvCxnSpPr>
          <p:nvPr/>
        </p:nvCxnSpPr>
        <p:spPr bwMode="auto">
          <a:xfrm>
            <a:off x="4495800" y="2514600"/>
            <a:ext cx="1177925" cy="568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474" name="Connecteur droit 30"/>
          <p:cNvCxnSpPr>
            <a:cxnSpLocks noChangeShapeType="1"/>
            <a:stCxn id="19466" idx="3"/>
            <a:endCxn id="19467" idx="6"/>
          </p:cNvCxnSpPr>
          <p:nvPr/>
        </p:nvCxnSpPr>
        <p:spPr bwMode="auto">
          <a:xfrm rot="5400000">
            <a:off x="4724400" y="3394075"/>
            <a:ext cx="720725" cy="1177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475" name="Connecteur droit 34"/>
          <p:cNvCxnSpPr>
            <a:cxnSpLocks noChangeShapeType="1"/>
            <a:stCxn id="19463" idx="2"/>
            <a:endCxn id="19466" idx="6"/>
          </p:cNvCxnSpPr>
          <p:nvPr/>
        </p:nvCxnSpPr>
        <p:spPr bwMode="auto">
          <a:xfrm rot="10800000">
            <a:off x="6324600" y="3352800"/>
            <a:ext cx="12192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476" name="Connecteur droit 36"/>
          <p:cNvCxnSpPr>
            <a:cxnSpLocks noChangeShapeType="1"/>
            <a:stCxn id="19464" idx="5"/>
            <a:endCxn id="19465" idx="1"/>
          </p:cNvCxnSpPr>
          <p:nvPr/>
        </p:nvCxnSpPr>
        <p:spPr bwMode="auto">
          <a:xfrm rot="16200000" flipH="1">
            <a:off x="2022475" y="4689475"/>
            <a:ext cx="755650" cy="603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477" name="Connecteur droit 39"/>
          <p:cNvCxnSpPr>
            <a:cxnSpLocks noChangeShapeType="1"/>
            <a:stCxn id="19467" idx="3"/>
            <a:endCxn id="19465" idx="7"/>
          </p:cNvCxnSpPr>
          <p:nvPr/>
        </p:nvCxnSpPr>
        <p:spPr bwMode="auto">
          <a:xfrm rot="5400000">
            <a:off x="3165475" y="4689475"/>
            <a:ext cx="755650" cy="603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478" name="Parchemin horizontal 25"/>
          <p:cNvSpPr>
            <a:spLocks noChangeArrowheads="1"/>
          </p:cNvSpPr>
          <p:nvPr/>
        </p:nvSpPr>
        <p:spPr bwMode="auto">
          <a:xfrm>
            <a:off x="4532313" y="3933056"/>
            <a:ext cx="4504183" cy="2896319"/>
          </a:xfrm>
          <a:prstGeom prst="horizontalScrol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sz="3200" b="1" dirty="0"/>
              <a:t>T</a:t>
            </a:r>
            <a:r>
              <a:rPr lang="en-US" sz="3200" b="1" dirty="0" smtClean="0"/>
              <a:t>ransient faults:</a:t>
            </a:r>
          </a:p>
          <a:p>
            <a:pPr marL="285750" indent="-285750">
              <a:buFont typeface="Arial"/>
              <a:buChar char="•"/>
            </a:pPr>
            <a:r>
              <a:rPr lang="en-US" sz="2000" b="1" dirty="0"/>
              <a:t>Location</a:t>
            </a:r>
            <a:r>
              <a:rPr lang="en-US" sz="2000" dirty="0"/>
              <a:t>: node or link</a:t>
            </a:r>
          </a:p>
          <a:p>
            <a:pPr marL="285750" indent="-285750">
              <a:buFont typeface="Arial"/>
              <a:buChar char="•"/>
            </a:pPr>
            <a:r>
              <a:rPr lang="en-US" sz="2000" b="1" dirty="0"/>
              <a:t>Duration</a:t>
            </a:r>
            <a:r>
              <a:rPr lang="en-US" sz="2000" dirty="0"/>
              <a:t>: finite</a:t>
            </a:r>
          </a:p>
          <a:p>
            <a:pPr marL="285750" indent="-285750">
              <a:buFont typeface="Arial"/>
              <a:buChar char="•"/>
            </a:pPr>
            <a:r>
              <a:rPr lang="en-US" sz="2000" b="1" dirty="0"/>
              <a:t>Frequency</a:t>
            </a:r>
            <a:r>
              <a:rPr lang="en-US" sz="2000" dirty="0"/>
              <a:t>: </a:t>
            </a:r>
            <a:r>
              <a:rPr lang="en-US" sz="2000" dirty="0" smtClean="0"/>
              <a:t>low</a:t>
            </a:r>
            <a:endParaRPr lang="en-US" sz="2000" dirty="0"/>
          </a:p>
          <a:p>
            <a:r>
              <a:rPr lang="en-US" sz="2000" i="1" dirty="0" smtClean="0"/>
              <a:t>e.g., </a:t>
            </a:r>
            <a:r>
              <a:rPr lang="en-US" sz="2000" dirty="0" smtClean="0"/>
              <a:t>memory corruptions, </a:t>
            </a:r>
            <a:r>
              <a:rPr lang="en-US" sz="2000" dirty="0"/>
              <a:t>message losses, message </a:t>
            </a:r>
            <a:r>
              <a:rPr lang="en-US" sz="2000" dirty="0" smtClean="0"/>
              <a:t>corruptions</a:t>
            </a:r>
            <a:endParaRPr lang="en-US" sz="2000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AlgoTel'2014, Ile de Ré</a:t>
            </a:r>
            <a:endParaRPr lang="en-US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04/06/2014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349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3488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Overview of </a:t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b="1" dirty="0" smtClean="0"/>
              <a:t>synchronous</a:t>
            </a:r>
            <a:r>
              <a:rPr lang="en-US" dirty="0" smtClean="0"/>
              <a:t> solution</a:t>
            </a:r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AlgoTel'2014, Ile de Ré</a:t>
            </a:r>
            <a:endParaRPr lang="en-US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04/06/2014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40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Roadmap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Non-stabilizing </a:t>
            </a:r>
            <a:r>
              <a:rPr lang="en-US" dirty="0" smtClean="0"/>
              <a:t>probabilistic solution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Probabilistic </a:t>
            </a:r>
            <a:r>
              <a:rPr lang="en-US" dirty="0" smtClean="0">
                <a:solidFill>
                  <a:srgbClr val="FF0000"/>
                </a:solidFill>
              </a:rPr>
              <a:t>self-stabilizing </a:t>
            </a:r>
            <a:r>
              <a:rPr lang="en-US" dirty="0" smtClean="0"/>
              <a:t>solution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Probabilistic </a:t>
            </a:r>
            <a:r>
              <a:rPr lang="en-US" dirty="0" smtClean="0">
                <a:solidFill>
                  <a:srgbClr val="FF0000"/>
                </a:solidFill>
              </a:rPr>
              <a:t>snap-stabilizing </a:t>
            </a:r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AlgoTel'2014, Ile de Ré</a:t>
            </a:r>
            <a:endParaRPr lang="en-US" dirty="0"/>
          </a:p>
        </p:txBody>
      </p:sp>
      <p:sp>
        <p:nvSpPr>
          <p:cNvPr id="5" name="Flèche vers le bas 4"/>
          <p:cNvSpPr/>
          <p:nvPr/>
        </p:nvSpPr>
        <p:spPr>
          <a:xfrm>
            <a:off x="4263810" y="2852936"/>
            <a:ext cx="648072" cy="576064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èche vers le bas 5"/>
          <p:cNvSpPr/>
          <p:nvPr/>
        </p:nvSpPr>
        <p:spPr>
          <a:xfrm>
            <a:off x="4283968" y="4005064"/>
            <a:ext cx="648072" cy="576064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04/06/2014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6548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Required Knowledge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If processes has </a:t>
            </a:r>
            <a:r>
              <a:rPr lang="en-US" b="1" dirty="0" smtClean="0"/>
              <a:t>no global information </a:t>
            </a:r>
            <a:r>
              <a:rPr lang="en-US" dirty="0" smtClean="0"/>
              <a:t>about the network (</a:t>
            </a:r>
            <a:r>
              <a:rPr lang="en-US" i="1" dirty="0" smtClean="0"/>
              <a:t>e.g.,</a:t>
            </a:r>
            <a:r>
              <a:rPr lang="en-US" dirty="0" smtClean="0"/>
              <a:t> its size), the problem is impossible to solve</a:t>
            </a:r>
          </a:p>
          <a:p>
            <a:endParaRPr lang="en-US" dirty="0"/>
          </a:p>
          <a:p>
            <a:pPr algn="just"/>
            <a:r>
              <a:rPr lang="en-US" b="1" dirty="0" smtClean="0"/>
              <a:t>Sketch: </a:t>
            </a:r>
            <a:r>
              <a:rPr lang="en-US" dirty="0"/>
              <a:t>w</a:t>
            </a:r>
            <a:r>
              <a:rPr lang="en-US" dirty="0" smtClean="0"/>
              <a:t>e can reduce the problem to the </a:t>
            </a:r>
            <a:r>
              <a:rPr lang="en-US" b="1" dirty="0" smtClean="0"/>
              <a:t>Ring-Size Counting problem</a:t>
            </a:r>
            <a:r>
              <a:rPr lang="en-US" dirty="0" smtClean="0"/>
              <a:t>, which is known to be impossible to solve in anonymous networks</a:t>
            </a:r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AlgoTel'2014, Ile de Ré</a:t>
            </a:r>
            <a:endParaRPr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04/06/2014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26571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Required Knowledge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1600200"/>
            <a:ext cx="8964488" cy="4525963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We assume that each process knows a value </a:t>
            </a:r>
            <a:r>
              <a:rPr lang="en-US" b="1" dirty="0" smtClean="0"/>
              <a:t>B </a:t>
            </a:r>
            <a:r>
              <a:rPr lang="en-US" dirty="0" err="1" smtClean="0"/>
              <a:t>s.t.</a:t>
            </a:r>
            <a:r>
              <a:rPr lang="en-US" dirty="0" smtClean="0"/>
              <a:t>:</a:t>
            </a:r>
          </a:p>
          <a:p>
            <a:pPr marL="457200" lvl="1" indent="0" algn="ctr">
              <a:buNone/>
            </a:pPr>
            <a:endParaRPr lang="en-US" b="1" dirty="0" smtClean="0"/>
          </a:p>
          <a:p>
            <a:pPr marL="457200" lvl="1" indent="0" algn="ctr">
              <a:buNone/>
            </a:pPr>
            <a:r>
              <a:rPr lang="en-US" b="1" dirty="0" smtClean="0"/>
              <a:t>B &lt; </a:t>
            </a:r>
            <a:r>
              <a:rPr lang="en-US" b="1" i="1" dirty="0" smtClean="0"/>
              <a:t>n</a:t>
            </a:r>
            <a:r>
              <a:rPr lang="en-US" b="1" dirty="0" smtClean="0"/>
              <a:t> ≤ 2B</a:t>
            </a:r>
            <a:r>
              <a:rPr lang="en-US" dirty="0" smtClean="0"/>
              <a:t>,</a:t>
            </a:r>
            <a:r>
              <a:rPr lang="en-US" dirty="0"/>
              <a:t> </a:t>
            </a:r>
            <a:r>
              <a:rPr lang="en-US" dirty="0" smtClean="0"/>
              <a:t>where </a:t>
            </a:r>
            <a:r>
              <a:rPr lang="en-US" b="1" i="1" dirty="0" smtClean="0"/>
              <a:t>n</a:t>
            </a:r>
            <a:r>
              <a:rPr lang="en-US" dirty="0" smtClean="0"/>
              <a:t> is the number of processes</a:t>
            </a:r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AlgoTel'2014, Ile de Ré</a:t>
            </a:r>
            <a:endParaRPr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04/06/2014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65085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3488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Solution in a fault-free </a:t>
            </a:r>
            <a:br>
              <a:rPr lang="en-US" dirty="0" smtClean="0"/>
            </a:br>
            <a:r>
              <a:rPr lang="en-US" dirty="0" smtClean="0"/>
              <a:t>synchronous system</a:t>
            </a:r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AlgoTel'2014, Ile de Ré</a:t>
            </a:r>
            <a:endParaRPr lang="en-US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04/06/2014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4354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Cycles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Each process executes infinitely many </a:t>
            </a:r>
            <a:r>
              <a:rPr lang="en-US" b="1" dirty="0" smtClean="0"/>
              <a:t>cycles</a:t>
            </a:r>
          </a:p>
          <a:p>
            <a:pPr lvl="1" algn="just"/>
            <a:r>
              <a:rPr lang="en-US" dirty="0" smtClean="0"/>
              <a:t>The inputs of a cycle are a Boolean variable </a:t>
            </a:r>
            <a:r>
              <a:rPr lang="en-US" b="1" dirty="0" smtClean="0"/>
              <a:t>LE</a:t>
            </a:r>
            <a:r>
              <a:rPr lang="en-US" dirty="0" smtClean="0"/>
              <a:t> at each process</a:t>
            </a:r>
          </a:p>
          <a:p>
            <a:pPr lvl="1" algn="just"/>
            <a:r>
              <a:rPr lang="en-US" dirty="0" smtClean="0"/>
              <a:t>Initially, the value of </a:t>
            </a:r>
            <a:r>
              <a:rPr lang="en-US" b="1" dirty="0" smtClean="0"/>
              <a:t>LE</a:t>
            </a:r>
            <a:r>
              <a:rPr lang="en-US" dirty="0" smtClean="0"/>
              <a:t> is </a:t>
            </a:r>
            <a:r>
              <a:rPr lang="en-US" i="1" dirty="0" smtClean="0">
                <a:solidFill>
                  <a:srgbClr val="FF0000"/>
                </a:solidFill>
              </a:rPr>
              <a:t>randomly</a:t>
            </a:r>
            <a:r>
              <a:rPr lang="en-US" i="1" dirty="0" smtClean="0"/>
              <a:t> </a:t>
            </a:r>
            <a:r>
              <a:rPr lang="en-US" dirty="0" smtClean="0"/>
              <a:t>chosen </a:t>
            </a:r>
          </a:p>
          <a:p>
            <a:pPr lvl="1" algn="just"/>
            <a:r>
              <a:rPr lang="en-US" dirty="0" smtClean="0"/>
              <a:t>A cycle consists in computing a variable </a:t>
            </a:r>
            <a:r>
              <a:rPr lang="en-US" b="1" dirty="0" smtClean="0"/>
              <a:t>UNIQ</a:t>
            </a:r>
            <a:r>
              <a:rPr lang="en-US" dirty="0" smtClean="0"/>
              <a:t> at each process which states if there is a </a:t>
            </a:r>
            <a:r>
              <a:rPr lang="en-US" i="1" dirty="0" smtClean="0">
                <a:solidFill>
                  <a:srgbClr val="FF0000"/>
                </a:solidFill>
              </a:rPr>
              <a:t>unique process </a:t>
            </a:r>
            <a:r>
              <a:rPr lang="en-US" dirty="0" smtClean="0"/>
              <a:t>satisfying </a:t>
            </a:r>
            <a:r>
              <a:rPr lang="en-US" b="1" dirty="0" smtClean="0"/>
              <a:t>LE = true</a:t>
            </a:r>
          </a:p>
          <a:p>
            <a:pPr lvl="2" algn="just"/>
            <a:r>
              <a:rPr lang="en-US" dirty="0" smtClean="0"/>
              <a:t>If yes, </a:t>
            </a:r>
            <a:r>
              <a:rPr lang="en-US" b="1" dirty="0" smtClean="0"/>
              <a:t>LE </a:t>
            </a:r>
            <a:r>
              <a:rPr lang="en-US" dirty="0" smtClean="0"/>
              <a:t>remains </a:t>
            </a:r>
            <a:r>
              <a:rPr lang="en-US" i="1" dirty="0" smtClean="0">
                <a:solidFill>
                  <a:srgbClr val="FF0000"/>
                </a:solidFill>
              </a:rPr>
              <a:t>unchanged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for each process</a:t>
            </a:r>
          </a:p>
          <a:p>
            <a:pPr lvl="2" algn="just"/>
            <a:r>
              <a:rPr lang="en-US" dirty="0" smtClean="0"/>
              <a:t>Otherwise, each </a:t>
            </a:r>
            <a:r>
              <a:rPr lang="en-US" b="1" dirty="0" smtClean="0"/>
              <a:t>LE</a:t>
            </a:r>
            <a:r>
              <a:rPr lang="en-US" dirty="0" smtClean="0"/>
              <a:t> variable is </a:t>
            </a:r>
            <a:r>
              <a:rPr lang="en-US" i="1" dirty="0" smtClean="0">
                <a:solidFill>
                  <a:srgbClr val="FF0000"/>
                </a:solidFill>
              </a:rPr>
              <a:t>randomly reset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AlgoTel'2014, Ile de Ré</a:t>
            </a:r>
            <a:endParaRPr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04/06/2014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9814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Request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6354" y="1600200"/>
            <a:ext cx="9144000" cy="4525963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Upon a request, a process waits </a:t>
            </a:r>
            <a:r>
              <a:rPr lang="en-US" i="1" dirty="0" smtClean="0">
                <a:solidFill>
                  <a:srgbClr val="FF0000"/>
                </a:solidFill>
              </a:rPr>
              <a:t>the end of the cycle</a:t>
            </a:r>
          </a:p>
          <a:p>
            <a:pPr lvl="1" algn="just"/>
            <a:r>
              <a:rPr lang="en-US" dirty="0" smtClean="0"/>
              <a:t>If </a:t>
            </a:r>
            <a:r>
              <a:rPr lang="en-US" b="1" dirty="0" smtClean="0"/>
              <a:t>UNIQ </a:t>
            </a:r>
            <a:r>
              <a:rPr lang="en-US" b="1" dirty="0"/>
              <a:t>=</a:t>
            </a:r>
            <a:r>
              <a:rPr lang="en-US" b="1" dirty="0" smtClean="0"/>
              <a:t> true</a:t>
            </a:r>
            <a:r>
              <a:rPr lang="en-US" dirty="0" smtClean="0"/>
              <a:t>, then </a:t>
            </a:r>
            <a:r>
              <a:rPr lang="en-US" b="1" dirty="0" smtClean="0"/>
              <a:t>the value of LE is the answer</a:t>
            </a:r>
          </a:p>
          <a:p>
            <a:pPr lvl="1" algn="just"/>
            <a:r>
              <a:rPr lang="en-US" dirty="0" smtClean="0"/>
              <a:t>Otherwise, the answer is</a:t>
            </a:r>
            <a:r>
              <a:rPr lang="en-US" b="1" dirty="0" smtClean="0"/>
              <a:t> delayed</a:t>
            </a:r>
            <a:r>
              <a:rPr lang="en-US" dirty="0" smtClean="0"/>
              <a:t> until (at least) the end of the next cycle</a:t>
            </a:r>
          </a:p>
          <a:p>
            <a:pPr lvl="1" algn="just"/>
            <a:endParaRPr lang="en-US" dirty="0"/>
          </a:p>
          <a:p>
            <a:pPr algn="just"/>
            <a:r>
              <a:rPr lang="en-US" b="1" dirty="0" smtClean="0"/>
              <a:t>Aim: </a:t>
            </a:r>
            <a:r>
              <a:rPr lang="en-US" dirty="0" smtClean="0"/>
              <a:t>ensure that within </a:t>
            </a:r>
            <a:r>
              <a:rPr lang="en-US" i="1" dirty="0" smtClean="0">
                <a:solidFill>
                  <a:srgbClr val="FF0000"/>
                </a:solidFill>
              </a:rPr>
              <a:t>almost surely finite time </a:t>
            </a:r>
            <a:r>
              <a:rPr lang="en-US" dirty="0" smtClean="0"/>
              <a:t>there is a unique process satisfying </a:t>
            </a:r>
            <a:r>
              <a:rPr lang="en-US" b="1" dirty="0" smtClean="0"/>
              <a:t>LE = true</a:t>
            </a:r>
            <a:endParaRPr lang="en-US" b="1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AlgoTel'2014, Ile de Ré</a:t>
            </a:r>
            <a:endParaRPr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04/06/2014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1972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compute a cycle?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49696" y="1600200"/>
            <a:ext cx="8686800" cy="4525963"/>
          </a:xfrm>
        </p:spPr>
        <p:txBody>
          <a:bodyPr/>
          <a:lstStyle/>
          <a:p>
            <a:r>
              <a:rPr lang="en-US" dirty="0" smtClean="0"/>
              <a:t>Initially</a:t>
            </a:r>
          </a:p>
          <a:p>
            <a:pPr lvl="1"/>
            <a:r>
              <a:rPr lang="en-US" dirty="0" smtClean="0"/>
              <a:t>The value of </a:t>
            </a:r>
            <a:r>
              <a:rPr lang="en-US" b="1" dirty="0" smtClean="0"/>
              <a:t>LE</a:t>
            </a:r>
            <a:r>
              <a:rPr lang="en-US" dirty="0" smtClean="0"/>
              <a:t> is </a:t>
            </a:r>
            <a:r>
              <a:rPr lang="en-US" i="1" dirty="0" smtClean="0">
                <a:solidFill>
                  <a:srgbClr val="FF0000"/>
                </a:solidFill>
              </a:rPr>
              <a:t>randomly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chosen by each process</a:t>
            </a:r>
          </a:p>
          <a:p>
            <a:pPr lvl="1"/>
            <a:r>
              <a:rPr lang="en-US" b="1" dirty="0" smtClean="0"/>
              <a:t>UNIQ</a:t>
            </a:r>
            <a:r>
              <a:rPr lang="en-US" dirty="0" smtClean="0"/>
              <a:t> is set to false</a:t>
            </a:r>
          </a:p>
          <a:p>
            <a:r>
              <a:rPr lang="en-US" dirty="0" smtClean="0"/>
              <a:t>Each </a:t>
            </a:r>
            <a:r>
              <a:rPr lang="en-US" b="1" dirty="0" smtClean="0"/>
              <a:t>cycle</a:t>
            </a:r>
            <a:r>
              <a:rPr lang="en-US" dirty="0" smtClean="0"/>
              <a:t> is made of </a:t>
            </a:r>
            <a:r>
              <a:rPr lang="en-US" b="1" dirty="0"/>
              <a:t>3</a:t>
            </a:r>
            <a:r>
              <a:rPr lang="en-US" b="1" dirty="0" smtClean="0"/>
              <a:t> phases</a:t>
            </a:r>
          </a:p>
          <a:p>
            <a:r>
              <a:rPr lang="en-US" dirty="0" smtClean="0"/>
              <a:t>Each phase lasts </a:t>
            </a:r>
            <a:r>
              <a:rPr lang="en-US" b="1" dirty="0" smtClean="0"/>
              <a:t>2B</a:t>
            </a:r>
            <a:r>
              <a:rPr lang="en-US" dirty="0" smtClean="0"/>
              <a:t> steps (2B &gt; Diameter)</a:t>
            </a:r>
          </a:p>
          <a:p>
            <a:r>
              <a:rPr lang="en-US" dirty="0" smtClean="0"/>
              <a:t>Each process has a </a:t>
            </a:r>
            <a:r>
              <a:rPr lang="en-US" b="1" dirty="0" smtClean="0"/>
              <a:t>local clock </a:t>
            </a:r>
            <a:r>
              <a:rPr lang="en-US" dirty="0" smtClean="0"/>
              <a:t>which takes value in </a:t>
            </a:r>
            <a:r>
              <a:rPr lang="en-US" b="1" dirty="0" smtClean="0"/>
              <a:t>[0..6B-1] </a:t>
            </a:r>
            <a:r>
              <a:rPr lang="en-US" dirty="0" smtClean="0"/>
              <a:t>to know in which phase it is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AlgoTel'2014, Ile de Ré</a:t>
            </a:r>
            <a:endParaRPr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04/06/2014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9810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compute a cycle?</a:t>
            </a:r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AlgoTel'2014, Ile de Ré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84584" y="2923927"/>
            <a:ext cx="2483768" cy="1081137"/>
          </a:xfrm>
          <a:prstGeom prst="rect">
            <a:avLst/>
          </a:prstGeom>
          <a:ln w="381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Phase 1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168352" y="2923927"/>
            <a:ext cx="2483768" cy="1081137"/>
          </a:xfrm>
          <a:prstGeom prst="rect">
            <a:avLst/>
          </a:prstGeom>
          <a:ln w="381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Phase 2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616624" y="2922910"/>
            <a:ext cx="2483768" cy="1081137"/>
          </a:xfrm>
          <a:prstGeom prst="rect">
            <a:avLst/>
          </a:prstGeom>
          <a:ln w="381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Phase 3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501255" y="3933056"/>
            <a:ext cx="3666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0</a:t>
            </a:r>
            <a:endParaRPr lang="en-US" sz="2800" b="1" dirty="0"/>
          </a:p>
        </p:txBody>
      </p:sp>
      <p:sp>
        <p:nvSpPr>
          <p:cNvPr id="11" name="ZoneTexte 10"/>
          <p:cNvSpPr txBox="1"/>
          <p:nvPr/>
        </p:nvSpPr>
        <p:spPr>
          <a:xfrm>
            <a:off x="2864975" y="3933056"/>
            <a:ext cx="5679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2B</a:t>
            </a:r>
            <a:endParaRPr lang="en-US" sz="2800" b="1" dirty="0"/>
          </a:p>
        </p:txBody>
      </p:sp>
      <p:sp>
        <p:nvSpPr>
          <p:cNvPr id="12" name="ZoneTexte 11"/>
          <p:cNvSpPr txBox="1"/>
          <p:nvPr/>
        </p:nvSpPr>
        <p:spPr>
          <a:xfrm>
            <a:off x="5292080" y="3933056"/>
            <a:ext cx="5679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4</a:t>
            </a:r>
            <a:r>
              <a:rPr lang="en-US" sz="2800" b="1" dirty="0" smtClean="0"/>
              <a:t>B</a:t>
            </a:r>
            <a:endParaRPr lang="en-US" sz="2800" b="1" dirty="0"/>
          </a:p>
        </p:txBody>
      </p:sp>
      <p:sp>
        <p:nvSpPr>
          <p:cNvPr id="13" name="ZoneTexte 12"/>
          <p:cNvSpPr txBox="1"/>
          <p:nvPr/>
        </p:nvSpPr>
        <p:spPr>
          <a:xfrm>
            <a:off x="7820490" y="3933056"/>
            <a:ext cx="8598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6B-1</a:t>
            </a:r>
            <a:endParaRPr lang="en-US" sz="2800" b="1" dirty="0"/>
          </a:p>
        </p:txBody>
      </p:sp>
      <p:sp>
        <p:nvSpPr>
          <p:cNvPr id="14" name="ZoneTexte 13"/>
          <p:cNvSpPr txBox="1"/>
          <p:nvPr/>
        </p:nvSpPr>
        <p:spPr>
          <a:xfrm>
            <a:off x="2864975" y="1844824"/>
            <a:ext cx="315482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One cycle</a:t>
            </a:r>
            <a:endParaRPr lang="en-US" sz="3200" b="1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04/06/2014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716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compute a cycle?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828800"/>
          </a:xfrm>
        </p:spPr>
        <p:txBody>
          <a:bodyPr>
            <a:normAutofit/>
          </a:bodyPr>
          <a:lstStyle/>
          <a:p>
            <a:pPr algn="just"/>
            <a:r>
              <a:rPr lang="en-US" b="1" dirty="0" smtClean="0"/>
              <a:t>First Phase: </a:t>
            </a:r>
            <a:r>
              <a:rPr lang="en-US" dirty="0"/>
              <a:t>c</a:t>
            </a:r>
            <a:r>
              <a:rPr lang="en-US" dirty="0" smtClean="0"/>
              <a:t>ompute a </a:t>
            </a:r>
            <a:r>
              <a:rPr lang="en-US" i="1" dirty="0" smtClean="0">
                <a:solidFill>
                  <a:srgbClr val="FF0000"/>
                </a:solidFill>
              </a:rPr>
              <a:t>spanning forest</a:t>
            </a:r>
            <a:r>
              <a:rPr lang="en-US" dirty="0" smtClean="0"/>
              <a:t> s.t. </a:t>
            </a:r>
          </a:p>
          <a:p>
            <a:pPr lvl="1"/>
            <a:r>
              <a:rPr lang="en-US" dirty="0" smtClean="0"/>
              <a:t>Each tree is rooted at a process such that </a:t>
            </a:r>
            <a:r>
              <a:rPr lang="en-US" b="1" dirty="0" smtClean="0"/>
              <a:t>LE = true</a:t>
            </a:r>
          </a:p>
          <a:p>
            <a:pPr lvl="1"/>
            <a:r>
              <a:rPr lang="en-US" dirty="0" smtClean="0"/>
              <a:t>If no such process: no tree at the end of the phase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AlgoTel'2014, Ile de Ré</a:t>
            </a:r>
            <a:endParaRPr lang="en-US" dirty="0"/>
          </a:p>
        </p:txBody>
      </p:sp>
      <p:sp>
        <p:nvSpPr>
          <p:cNvPr id="5" name="Ellipse 4"/>
          <p:cNvSpPr/>
          <p:nvPr/>
        </p:nvSpPr>
        <p:spPr>
          <a:xfrm>
            <a:off x="4211960" y="4653136"/>
            <a:ext cx="720080" cy="7200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T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7" name="Ellipse 6"/>
          <p:cNvSpPr/>
          <p:nvPr/>
        </p:nvSpPr>
        <p:spPr>
          <a:xfrm>
            <a:off x="6389629" y="6001395"/>
            <a:ext cx="720080" cy="7200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T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8" name="Ellipse 7"/>
          <p:cNvSpPr/>
          <p:nvPr/>
        </p:nvSpPr>
        <p:spPr>
          <a:xfrm>
            <a:off x="6380707" y="4653136"/>
            <a:ext cx="720080" cy="7200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9" name="Ellipse 8"/>
          <p:cNvSpPr/>
          <p:nvPr/>
        </p:nvSpPr>
        <p:spPr>
          <a:xfrm>
            <a:off x="6389629" y="3234763"/>
            <a:ext cx="720080" cy="7200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0" name="Ellipse 9"/>
          <p:cNvSpPr/>
          <p:nvPr/>
        </p:nvSpPr>
        <p:spPr>
          <a:xfrm>
            <a:off x="4211960" y="3234763"/>
            <a:ext cx="720080" cy="7200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1" name="Ellipse 10"/>
          <p:cNvSpPr/>
          <p:nvPr/>
        </p:nvSpPr>
        <p:spPr>
          <a:xfrm>
            <a:off x="2051926" y="3212976"/>
            <a:ext cx="720080" cy="7200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2" name="Ellipse 11"/>
          <p:cNvSpPr/>
          <p:nvPr/>
        </p:nvSpPr>
        <p:spPr>
          <a:xfrm>
            <a:off x="2050893" y="4653136"/>
            <a:ext cx="720080" cy="7200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3" name="Ellipse 12"/>
          <p:cNvSpPr/>
          <p:nvPr/>
        </p:nvSpPr>
        <p:spPr>
          <a:xfrm>
            <a:off x="2051720" y="6021288"/>
            <a:ext cx="720080" cy="7200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4" name="Ellipse 13"/>
          <p:cNvSpPr/>
          <p:nvPr/>
        </p:nvSpPr>
        <p:spPr>
          <a:xfrm>
            <a:off x="4211960" y="6021288"/>
            <a:ext cx="720080" cy="7200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F</a:t>
            </a:r>
          </a:p>
        </p:txBody>
      </p:sp>
      <p:cxnSp>
        <p:nvCxnSpPr>
          <p:cNvPr id="16" name="Connecteur droit 15"/>
          <p:cNvCxnSpPr>
            <a:stCxn id="11" idx="6"/>
            <a:endCxn id="10" idx="2"/>
          </p:cNvCxnSpPr>
          <p:nvPr/>
        </p:nvCxnSpPr>
        <p:spPr>
          <a:xfrm>
            <a:off x="2772006" y="3573016"/>
            <a:ext cx="1439954" cy="217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>
            <a:stCxn id="10" idx="6"/>
            <a:endCxn id="9" idx="2"/>
          </p:cNvCxnSpPr>
          <p:nvPr/>
        </p:nvCxnSpPr>
        <p:spPr>
          <a:xfrm>
            <a:off x="4932040" y="3594803"/>
            <a:ext cx="145758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>
            <a:stCxn id="11" idx="4"/>
            <a:endCxn id="12" idx="0"/>
          </p:cNvCxnSpPr>
          <p:nvPr/>
        </p:nvCxnSpPr>
        <p:spPr>
          <a:xfrm flipH="1">
            <a:off x="2410933" y="3933056"/>
            <a:ext cx="1033" cy="7200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>
            <a:stCxn id="10" idx="4"/>
            <a:endCxn id="5" idx="0"/>
          </p:cNvCxnSpPr>
          <p:nvPr/>
        </p:nvCxnSpPr>
        <p:spPr>
          <a:xfrm>
            <a:off x="4572000" y="3954843"/>
            <a:ext cx="0" cy="69829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>
            <a:stCxn id="9" idx="4"/>
            <a:endCxn id="8" idx="0"/>
          </p:cNvCxnSpPr>
          <p:nvPr/>
        </p:nvCxnSpPr>
        <p:spPr>
          <a:xfrm flipH="1">
            <a:off x="6740747" y="3954843"/>
            <a:ext cx="8922" cy="69829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>
            <a:stCxn id="8" idx="4"/>
            <a:endCxn id="7" idx="0"/>
          </p:cNvCxnSpPr>
          <p:nvPr/>
        </p:nvCxnSpPr>
        <p:spPr>
          <a:xfrm>
            <a:off x="6740747" y="5373216"/>
            <a:ext cx="8922" cy="62817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>
            <a:stCxn id="8" idx="2"/>
            <a:endCxn id="5" idx="6"/>
          </p:cNvCxnSpPr>
          <p:nvPr/>
        </p:nvCxnSpPr>
        <p:spPr>
          <a:xfrm flipH="1">
            <a:off x="4932040" y="5013176"/>
            <a:ext cx="144866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/>
          <p:cNvCxnSpPr>
            <a:stCxn id="12" idx="6"/>
            <a:endCxn id="5" idx="2"/>
          </p:cNvCxnSpPr>
          <p:nvPr/>
        </p:nvCxnSpPr>
        <p:spPr>
          <a:xfrm>
            <a:off x="2770973" y="5013176"/>
            <a:ext cx="144098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/>
          <p:cNvCxnSpPr>
            <a:stCxn id="5" idx="4"/>
            <a:endCxn id="14" idx="0"/>
          </p:cNvCxnSpPr>
          <p:nvPr/>
        </p:nvCxnSpPr>
        <p:spPr>
          <a:xfrm>
            <a:off x="4572000" y="5373216"/>
            <a:ext cx="0" cy="64807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/>
          <p:cNvCxnSpPr>
            <a:stCxn id="12" idx="4"/>
          </p:cNvCxnSpPr>
          <p:nvPr/>
        </p:nvCxnSpPr>
        <p:spPr>
          <a:xfrm>
            <a:off x="2410933" y="5373216"/>
            <a:ext cx="1033" cy="57606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>
            <a:stCxn id="13" idx="6"/>
            <a:endCxn id="14" idx="2"/>
          </p:cNvCxnSpPr>
          <p:nvPr/>
        </p:nvCxnSpPr>
        <p:spPr>
          <a:xfrm>
            <a:off x="2771800" y="6381328"/>
            <a:ext cx="144016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>
            <a:stCxn id="14" idx="6"/>
            <a:endCxn id="7" idx="2"/>
          </p:cNvCxnSpPr>
          <p:nvPr/>
        </p:nvCxnSpPr>
        <p:spPr>
          <a:xfrm flipV="1">
            <a:off x="4932040" y="6361435"/>
            <a:ext cx="1457589" cy="1989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04/06/2014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2150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Self-Stabilization [Dijkstra,74]</a:t>
            </a:r>
          </a:p>
        </p:txBody>
      </p:sp>
      <p:sp>
        <p:nvSpPr>
          <p:cNvPr id="20484" name="Ellipse 8"/>
          <p:cNvSpPr>
            <a:spLocks noChangeArrowheads="1"/>
          </p:cNvSpPr>
          <p:nvPr/>
        </p:nvSpPr>
        <p:spPr bwMode="auto">
          <a:xfrm>
            <a:off x="1447800" y="2133600"/>
            <a:ext cx="762000" cy="762000"/>
          </a:xfrm>
          <a:prstGeom prst="ellipse">
            <a:avLst/>
          </a:prstGeom>
          <a:solidFill>
            <a:srgbClr val="76F94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0485" name="Ellipse 9"/>
          <p:cNvSpPr>
            <a:spLocks noChangeArrowheads="1"/>
          </p:cNvSpPr>
          <p:nvPr/>
        </p:nvSpPr>
        <p:spPr bwMode="auto">
          <a:xfrm>
            <a:off x="7543800" y="2971800"/>
            <a:ext cx="762000" cy="762000"/>
          </a:xfrm>
          <a:prstGeom prst="ellipse">
            <a:avLst/>
          </a:prstGeom>
          <a:solidFill>
            <a:srgbClr val="76F94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0486" name="Ellipse 10"/>
          <p:cNvSpPr>
            <a:spLocks noChangeArrowheads="1"/>
          </p:cNvSpPr>
          <p:nvPr/>
        </p:nvSpPr>
        <p:spPr bwMode="auto">
          <a:xfrm>
            <a:off x="1447800" y="3962400"/>
            <a:ext cx="762000" cy="7620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0487" name="Ellipse 11"/>
          <p:cNvSpPr>
            <a:spLocks noChangeArrowheads="1"/>
          </p:cNvSpPr>
          <p:nvPr/>
        </p:nvSpPr>
        <p:spPr bwMode="auto">
          <a:xfrm>
            <a:off x="2590800" y="5257800"/>
            <a:ext cx="762000" cy="762000"/>
          </a:xfrm>
          <a:prstGeom prst="ellipse">
            <a:avLst/>
          </a:prstGeom>
          <a:solidFill>
            <a:srgbClr val="76F94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0488" name="Ellipse 12"/>
          <p:cNvSpPr>
            <a:spLocks noChangeArrowheads="1"/>
          </p:cNvSpPr>
          <p:nvPr/>
        </p:nvSpPr>
        <p:spPr bwMode="auto">
          <a:xfrm>
            <a:off x="5562600" y="2971800"/>
            <a:ext cx="762000" cy="7620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0489" name="Ellipse 13"/>
          <p:cNvSpPr>
            <a:spLocks noChangeArrowheads="1"/>
          </p:cNvSpPr>
          <p:nvPr/>
        </p:nvSpPr>
        <p:spPr bwMode="auto">
          <a:xfrm>
            <a:off x="3733800" y="3962400"/>
            <a:ext cx="762000" cy="7620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0490" name="Ellipse 14"/>
          <p:cNvSpPr>
            <a:spLocks noChangeArrowheads="1"/>
          </p:cNvSpPr>
          <p:nvPr/>
        </p:nvSpPr>
        <p:spPr bwMode="auto">
          <a:xfrm>
            <a:off x="3733800" y="2133600"/>
            <a:ext cx="762000" cy="7620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cxnSp>
        <p:nvCxnSpPr>
          <p:cNvPr id="20491" name="Connecteur droit 16"/>
          <p:cNvCxnSpPr>
            <a:cxnSpLocks noChangeShapeType="1"/>
            <a:stCxn id="20484" idx="4"/>
            <a:endCxn id="20486" idx="0"/>
          </p:cNvCxnSpPr>
          <p:nvPr/>
        </p:nvCxnSpPr>
        <p:spPr bwMode="auto">
          <a:xfrm rot="5400000">
            <a:off x="1295401" y="3429000"/>
            <a:ext cx="1066800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492" name="Connecteur droit 19"/>
          <p:cNvCxnSpPr>
            <a:cxnSpLocks noChangeShapeType="1"/>
            <a:stCxn id="20484" idx="6"/>
            <a:endCxn id="20490" idx="2"/>
          </p:cNvCxnSpPr>
          <p:nvPr/>
        </p:nvCxnSpPr>
        <p:spPr bwMode="auto">
          <a:xfrm>
            <a:off x="2209800" y="2514600"/>
            <a:ext cx="15240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493" name="Connecteur droit 21"/>
          <p:cNvCxnSpPr>
            <a:cxnSpLocks noChangeShapeType="1"/>
            <a:stCxn id="20490" idx="4"/>
            <a:endCxn id="20489" idx="0"/>
          </p:cNvCxnSpPr>
          <p:nvPr/>
        </p:nvCxnSpPr>
        <p:spPr bwMode="auto">
          <a:xfrm rot="5400000">
            <a:off x="3581401" y="3429000"/>
            <a:ext cx="1066800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494" name="Connecteur droit 23"/>
          <p:cNvCxnSpPr>
            <a:cxnSpLocks noChangeShapeType="1"/>
            <a:stCxn id="20489" idx="2"/>
            <a:endCxn id="20486" idx="6"/>
          </p:cNvCxnSpPr>
          <p:nvPr/>
        </p:nvCxnSpPr>
        <p:spPr bwMode="auto">
          <a:xfrm rot="10800000">
            <a:off x="2209800" y="4343400"/>
            <a:ext cx="15240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495" name="Connecteur droit 26"/>
          <p:cNvCxnSpPr>
            <a:cxnSpLocks noChangeShapeType="1"/>
            <a:stCxn id="20490" idx="6"/>
            <a:endCxn id="20488" idx="1"/>
          </p:cNvCxnSpPr>
          <p:nvPr/>
        </p:nvCxnSpPr>
        <p:spPr bwMode="auto">
          <a:xfrm>
            <a:off x="4495800" y="2514600"/>
            <a:ext cx="1177925" cy="568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496" name="Connecteur droit 30"/>
          <p:cNvCxnSpPr>
            <a:cxnSpLocks noChangeShapeType="1"/>
            <a:stCxn id="20488" idx="3"/>
            <a:endCxn id="20489" idx="6"/>
          </p:cNvCxnSpPr>
          <p:nvPr/>
        </p:nvCxnSpPr>
        <p:spPr bwMode="auto">
          <a:xfrm rot="5400000">
            <a:off x="4724400" y="3394075"/>
            <a:ext cx="720725" cy="1177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497" name="Connecteur droit 34"/>
          <p:cNvCxnSpPr>
            <a:cxnSpLocks noChangeShapeType="1"/>
            <a:stCxn id="20485" idx="2"/>
            <a:endCxn id="20488" idx="6"/>
          </p:cNvCxnSpPr>
          <p:nvPr/>
        </p:nvCxnSpPr>
        <p:spPr bwMode="auto">
          <a:xfrm rot="10800000">
            <a:off x="6324600" y="3352800"/>
            <a:ext cx="12192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498" name="Connecteur droit 36"/>
          <p:cNvCxnSpPr>
            <a:cxnSpLocks noChangeShapeType="1"/>
            <a:stCxn id="20486" idx="5"/>
            <a:endCxn id="20487" idx="1"/>
          </p:cNvCxnSpPr>
          <p:nvPr/>
        </p:nvCxnSpPr>
        <p:spPr bwMode="auto">
          <a:xfrm rot="16200000" flipH="1">
            <a:off x="2022475" y="4689475"/>
            <a:ext cx="755650" cy="603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499" name="Connecteur droit 39"/>
          <p:cNvCxnSpPr>
            <a:cxnSpLocks noChangeShapeType="1"/>
            <a:stCxn id="20489" idx="3"/>
            <a:endCxn id="20487" idx="7"/>
          </p:cNvCxnSpPr>
          <p:nvPr/>
        </p:nvCxnSpPr>
        <p:spPr bwMode="auto">
          <a:xfrm rot="5400000">
            <a:off x="3165475" y="4689475"/>
            <a:ext cx="755650" cy="603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AlgoTel'2014, Ile de Ré</a:t>
            </a:r>
            <a:endParaRPr lang="en-US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04/06/2014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0245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compute a cycle?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828800"/>
          </a:xfrm>
        </p:spPr>
        <p:txBody>
          <a:bodyPr>
            <a:normAutofit/>
          </a:bodyPr>
          <a:lstStyle/>
          <a:p>
            <a:pPr algn="just"/>
            <a:r>
              <a:rPr lang="en-US" b="1" dirty="0" smtClean="0"/>
              <a:t>First Phase: </a:t>
            </a:r>
            <a:r>
              <a:rPr lang="en-US" dirty="0"/>
              <a:t>c</a:t>
            </a:r>
            <a:r>
              <a:rPr lang="en-US" dirty="0" smtClean="0"/>
              <a:t>ompute </a:t>
            </a:r>
            <a:r>
              <a:rPr lang="en-US" i="1" dirty="0" smtClean="0"/>
              <a:t>a </a:t>
            </a:r>
            <a:r>
              <a:rPr lang="en-US" i="1" dirty="0" smtClean="0">
                <a:solidFill>
                  <a:srgbClr val="FF0000"/>
                </a:solidFill>
              </a:rPr>
              <a:t>spanning forest</a:t>
            </a:r>
            <a:r>
              <a:rPr lang="en-US" i="1" dirty="0" smtClean="0"/>
              <a:t> </a:t>
            </a:r>
            <a:r>
              <a:rPr lang="en-US" dirty="0" smtClean="0"/>
              <a:t>s.t. </a:t>
            </a:r>
          </a:p>
          <a:p>
            <a:pPr lvl="1" algn="just"/>
            <a:r>
              <a:rPr lang="en-US" dirty="0" smtClean="0"/>
              <a:t>Each tree is rooted at a process such that </a:t>
            </a:r>
            <a:r>
              <a:rPr lang="en-US" b="1" dirty="0" smtClean="0"/>
              <a:t>LE = true</a:t>
            </a:r>
          </a:p>
          <a:p>
            <a:pPr lvl="1" algn="just"/>
            <a:r>
              <a:rPr lang="en-US" dirty="0" smtClean="0"/>
              <a:t>If no such process: no tree at the end of the phase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AlgoTel'2014, Ile de Ré</a:t>
            </a:r>
            <a:endParaRPr lang="en-US" dirty="0"/>
          </a:p>
        </p:txBody>
      </p:sp>
      <p:sp>
        <p:nvSpPr>
          <p:cNvPr id="5" name="Ellipse 4"/>
          <p:cNvSpPr/>
          <p:nvPr/>
        </p:nvSpPr>
        <p:spPr>
          <a:xfrm>
            <a:off x="4211960" y="4653136"/>
            <a:ext cx="720080" cy="720080"/>
          </a:xfrm>
          <a:prstGeom prst="ellipse">
            <a:avLst/>
          </a:prstGeom>
          <a:ln w="762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T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7" name="Ellipse 6"/>
          <p:cNvSpPr/>
          <p:nvPr/>
        </p:nvSpPr>
        <p:spPr>
          <a:xfrm>
            <a:off x="6389629" y="6001395"/>
            <a:ext cx="720080" cy="720080"/>
          </a:xfrm>
          <a:prstGeom prst="ellipse">
            <a:avLst/>
          </a:prstGeom>
          <a:ln w="762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T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8" name="Ellipse 7"/>
          <p:cNvSpPr/>
          <p:nvPr/>
        </p:nvSpPr>
        <p:spPr>
          <a:xfrm>
            <a:off x="6380707" y="4653136"/>
            <a:ext cx="720080" cy="7200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9" name="Ellipse 8"/>
          <p:cNvSpPr/>
          <p:nvPr/>
        </p:nvSpPr>
        <p:spPr>
          <a:xfrm>
            <a:off x="6389629" y="3234763"/>
            <a:ext cx="720080" cy="7200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0" name="Ellipse 9"/>
          <p:cNvSpPr/>
          <p:nvPr/>
        </p:nvSpPr>
        <p:spPr>
          <a:xfrm>
            <a:off x="4211960" y="3234763"/>
            <a:ext cx="720080" cy="7200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1" name="Ellipse 10"/>
          <p:cNvSpPr/>
          <p:nvPr/>
        </p:nvSpPr>
        <p:spPr>
          <a:xfrm>
            <a:off x="2051926" y="3212976"/>
            <a:ext cx="720080" cy="7200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2" name="Ellipse 11"/>
          <p:cNvSpPr/>
          <p:nvPr/>
        </p:nvSpPr>
        <p:spPr>
          <a:xfrm>
            <a:off x="2050893" y="4653136"/>
            <a:ext cx="720080" cy="7200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3" name="Ellipse 12"/>
          <p:cNvSpPr/>
          <p:nvPr/>
        </p:nvSpPr>
        <p:spPr>
          <a:xfrm>
            <a:off x="2051720" y="6021288"/>
            <a:ext cx="720080" cy="7200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4" name="Ellipse 13"/>
          <p:cNvSpPr/>
          <p:nvPr/>
        </p:nvSpPr>
        <p:spPr>
          <a:xfrm>
            <a:off x="4211960" y="6021288"/>
            <a:ext cx="720080" cy="7200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F</a:t>
            </a:r>
          </a:p>
        </p:txBody>
      </p:sp>
      <p:cxnSp>
        <p:nvCxnSpPr>
          <p:cNvPr id="16" name="Connecteur droit 15"/>
          <p:cNvCxnSpPr>
            <a:stCxn id="11" idx="6"/>
            <a:endCxn id="10" idx="2"/>
          </p:cNvCxnSpPr>
          <p:nvPr/>
        </p:nvCxnSpPr>
        <p:spPr>
          <a:xfrm>
            <a:off x="2772006" y="3573016"/>
            <a:ext cx="1439954" cy="217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>
            <a:stCxn id="10" idx="6"/>
            <a:endCxn id="9" idx="2"/>
          </p:cNvCxnSpPr>
          <p:nvPr/>
        </p:nvCxnSpPr>
        <p:spPr>
          <a:xfrm>
            <a:off x="4932040" y="3594803"/>
            <a:ext cx="1457589" cy="0"/>
          </a:xfrm>
          <a:prstGeom prst="line">
            <a:avLst/>
          </a:prstGeom>
          <a:ln w="76200" cmpd="sng">
            <a:solidFill>
              <a:srgbClr val="FF0000"/>
            </a:solidFill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>
            <a:stCxn id="11" idx="4"/>
            <a:endCxn id="12" idx="0"/>
          </p:cNvCxnSpPr>
          <p:nvPr/>
        </p:nvCxnSpPr>
        <p:spPr>
          <a:xfrm flipH="1">
            <a:off x="2410933" y="3933056"/>
            <a:ext cx="1033" cy="720080"/>
          </a:xfrm>
          <a:prstGeom prst="line">
            <a:avLst/>
          </a:prstGeom>
          <a:ln w="76200" cmpd="sng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>
            <a:stCxn id="10" idx="4"/>
            <a:endCxn id="5" idx="0"/>
          </p:cNvCxnSpPr>
          <p:nvPr/>
        </p:nvCxnSpPr>
        <p:spPr>
          <a:xfrm>
            <a:off x="4572000" y="3954843"/>
            <a:ext cx="0" cy="698293"/>
          </a:xfrm>
          <a:prstGeom prst="line">
            <a:avLst/>
          </a:prstGeom>
          <a:ln w="76200" cmpd="sng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>
            <a:stCxn id="9" idx="4"/>
            <a:endCxn id="8" idx="0"/>
          </p:cNvCxnSpPr>
          <p:nvPr/>
        </p:nvCxnSpPr>
        <p:spPr>
          <a:xfrm flipH="1">
            <a:off x="6740747" y="3954843"/>
            <a:ext cx="8922" cy="69829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>
            <a:stCxn id="8" idx="4"/>
            <a:endCxn id="7" idx="0"/>
          </p:cNvCxnSpPr>
          <p:nvPr/>
        </p:nvCxnSpPr>
        <p:spPr>
          <a:xfrm>
            <a:off x="6740747" y="5373216"/>
            <a:ext cx="8922" cy="628179"/>
          </a:xfrm>
          <a:prstGeom prst="line">
            <a:avLst/>
          </a:prstGeom>
          <a:ln w="76200" cmpd="sng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>
            <a:stCxn id="8" idx="2"/>
            <a:endCxn id="5" idx="6"/>
          </p:cNvCxnSpPr>
          <p:nvPr/>
        </p:nvCxnSpPr>
        <p:spPr>
          <a:xfrm flipH="1">
            <a:off x="4932040" y="5013176"/>
            <a:ext cx="144866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/>
          <p:cNvCxnSpPr>
            <a:stCxn id="12" idx="6"/>
            <a:endCxn id="5" idx="2"/>
          </p:cNvCxnSpPr>
          <p:nvPr/>
        </p:nvCxnSpPr>
        <p:spPr>
          <a:xfrm>
            <a:off x="2770973" y="5013176"/>
            <a:ext cx="1440987" cy="0"/>
          </a:xfrm>
          <a:prstGeom prst="line">
            <a:avLst/>
          </a:prstGeom>
          <a:ln w="76200" cmpd="sng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/>
          <p:cNvCxnSpPr>
            <a:stCxn id="5" idx="4"/>
            <a:endCxn id="14" idx="0"/>
          </p:cNvCxnSpPr>
          <p:nvPr/>
        </p:nvCxnSpPr>
        <p:spPr>
          <a:xfrm>
            <a:off x="4572000" y="5373216"/>
            <a:ext cx="0" cy="64807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/>
          <p:cNvCxnSpPr>
            <a:stCxn id="13" idx="0"/>
            <a:endCxn id="12" idx="4"/>
          </p:cNvCxnSpPr>
          <p:nvPr/>
        </p:nvCxnSpPr>
        <p:spPr>
          <a:xfrm flipH="1" flipV="1">
            <a:off x="2410933" y="5373216"/>
            <a:ext cx="827" cy="648072"/>
          </a:xfrm>
          <a:prstGeom prst="line">
            <a:avLst/>
          </a:prstGeom>
          <a:ln w="76200" cmpd="sng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>
            <a:stCxn id="13" idx="6"/>
            <a:endCxn id="14" idx="2"/>
          </p:cNvCxnSpPr>
          <p:nvPr/>
        </p:nvCxnSpPr>
        <p:spPr>
          <a:xfrm>
            <a:off x="2771800" y="6381328"/>
            <a:ext cx="144016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>
            <a:stCxn id="14" idx="6"/>
            <a:endCxn id="7" idx="2"/>
          </p:cNvCxnSpPr>
          <p:nvPr/>
        </p:nvCxnSpPr>
        <p:spPr>
          <a:xfrm flipV="1">
            <a:off x="4932040" y="6361435"/>
            <a:ext cx="1457589" cy="19893"/>
          </a:xfrm>
          <a:prstGeom prst="line">
            <a:avLst/>
          </a:prstGeom>
          <a:ln w="76200" cmpd="sng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04/06/2014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908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compute a cycle?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Second Phase: </a:t>
            </a:r>
            <a:r>
              <a:rPr lang="en-US" dirty="0"/>
              <a:t>e</a:t>
            </a:r>
            <a:r>
              <a:rPr lang="en-US" dirty="0" smtClean="0"/>
              <a:t>ach root (if any) computes the </a:t>
            </a:r>
            <a:r>
              <a:rPr lang="en-US" i="1" dirty="0" smtClean="0">
                <a:solidFill>
                  <a:srgbClr val="FF0000"/>
                </a:solidFill>
              </a:rPr>
              <a:t>number of nodes </a:t>
            </a:r>
            <a:r>
              <a:rPr lang="en-US" dirty="0" smtClean="0"/>
              <a:t>in its tree</a:t>
            </a:r>
          </a:p>
          <a:p>
            <a:endParaRPr lang="en-US" dirty="0" smtClean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AlgoTel'2014, Ile de Ré</a:t>
            </a:r>
            <a:endParaRPr lang="en-US" dirty="0"/>
          </a:p>
        </p:txBody>
      </p:sp>
      <p:sp>
        <p:nvSpPr>
          <p:cNvPr id="5" name="Espace réservé du pied de page 3"/>
          <p:cNvSpPr txBox="1">
            <a:spLocks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ICDCN'2014, Coimbatore</a:t>
            </a:r>
            <a:endParaRPr lang="en-US" dirty="0"/>
          </a:p>
        </p:txBody>
      </p:sp>
      <p:sp>
        <p:nvSpPr>
          <p:cNvPr id="6" name="Ellipse 5"/>
          <p:cNvSpPr/>
          <p:nvPr/>
        </p:nvSpPr>
        <p:spPr>
          <a:xfrm>
            <a:off x="4211960" y="4653136"/>
            <a:ext cx="720080" cy="720080"/>
          </a:xfrm>
          <a:prstGeom prst="ellipse">
            <a:avLst/>
          </a:prstGeom>
          <a:ln w="762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T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7" name="Ellipse 6"/>
          <p:cNvSpPr/>
          <p:nvPr/>
        </p:nvSpPr>
        <p:spPr>
          <a:xfrm>
            <a:off x="6389629" y="6001395"/>
            <a:ext cx="720080" cy="720080"/>
          </a:xfrm>
          <a:prstGeom prst="ellipse">
            <a:avLst/>
          </a:prstGeom>
          <a:ln w="762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T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8" name="Ellipse 7"/>
          <p:cNvSpPr/>
          <p:nvPr/>
        </p:nvSpPr>
        <p:spPr>
          <a:xfrm>
            <a:off x="6380707" y="4653136"/>
            <a:ext cx="720080" cy="7200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9" name="Ellipse 8"/>
          <p:cNvSpPr/>
          <p:nvPr/>
        </p:nvSpPr>
        <p:spPr>
          <a:xfrm>
            <a:off x="6389629" y="3234763"/>
            <a:ext cx="720080" cy="7200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0" name="Ellipse 9"/>
          <p:cNvSpPr/>
          <p:nvPr/>
        </p:nvSpPr>
        <p:spPr>
          <a:xfrm>
            <a:off x="4211960" y="3234763"/>
            <a:ext cx="720080" cy="7200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1" name="Ellipse 10"/>
          <p:cNvSpPr/>
          <p:nvPr/>
        </p:nvSpPr>
        <p:spPr>
          <a:xfrm>
            <a:off x="2051926" y="3212976"/>
            <a:ext cx="720080" cy="7200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2" name="Ellipse 11"/>
          <p:cNvSpPr/>
          <p:nvPr/>
        </p:nvSpPr>
        <p:spPr>
          <a:xfrm>
            <a:off x="2050893" y="4653136"/>
            <a:ext cx="720080" cy="7200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3" name="Ellipse 12"/>
          <p:cNvSpPr/>
          <p:nvPr/>
        </p:nvSpPr>
        <p:spPr>
          <a:xfrm>
            <a:off x="2051720" y="6021288"/>
            <a:ext cx="720080" cy="7200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4" name="Ellipse 13"/>
          <p:cNvSpPr/>
          <p:nvPr/>
        </p:nvSpPr>
        <p:spPr>
          <a:xfrm>
            <a:off x="4211960" y="6021288"/>
            <a:ext cx="720080" cy="7200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F</a:t>
            </a:r>
          </a:p>
        </p:txBody>
      </p:sp>
      <p:cxnSp>
        <p:nvCxnSpPr>
          <p:cNvPr id="15" name="Connecteur droit 14"/>
          <p:cNvCxnSpPr>
            <a:stCxn id="11" idx="6"/>
            <a:endCxn id="10" idx="2"/>
          </p:cNvCxnSpPr>
          <p:nvPr/>
        </p:nvCxnSpPr>
        <p:spPr>
          <a:xfrm>
            <a:off x="2772006" y="3573016"/>
            <a:ext cx="1439954" cy="217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>
            <a:stCxn id="10" idx="6"/>
            <a:endCxn id="9" idx="2"/>
          </p:cNvCxnSpPr>
          <p:nvPr/>
        </p:nvCxnSpPr>
        <p:spPr>
          <a:xfrm>
            <a:off x="4932040" y="3594803"/>
            <a:ext cx="1457589" cy="0"/>
          </a:xfrm>
          <a:prstGeom prst="line">
            <a:avLst/>
          </a:prstGeom>
          <a:ln w="76200" cmpd="sng">
            <a:solidFill>
              <a:srgbClr val="FF0000"/>
            </a:solidFill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>
            <a:stCxn id="11" idx="4"/>
            <a:endCxn id="12" idx="0"/>
          </p:cNvCxnSpPr>
          <p:nvPr/>
        </p:nvCxnSpPr>
        <p:spPr>
          <a:xfrm flipH="1">
            <a:off x="2410933" y="3933056"/>
            <a:ext cx="1033" cy="720080"/>
          </a:xfrm>
          <a:prstGeom prst="line">
            <a:avLst/>
          </a:prstGeom>
          <a:ln w="76200" cmpd="sng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>
            <a:stCxn id="10" idx="4"/>
            <a:endCxn id="6" idx="0"/>
          </p:cNvCxnSpPr>
          <p:nvPr/>
        </p:nvCxnSpPr>
        <p:spPr>
          <a:xfrm>
            <a:off x="4572000" y="3954843"/>
            <a:ext cx="0" cy="698293"/>
          </a:xfrm>
          <a:prstGeom prst="line">
            <a:avLst/>
          </a:prstGeom>
          <a:ln w="76200" cmpd="sng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>
            <a:stCxn id="9" idx="4"/>
            <a:endCxn id="8" idx="0"/>
          </p:cNvCxnSpPr>
          <p:nvPr/>
        </p:nvCxnSpPr>
        <p:spPr>
          <a:xfrm flipH="1">
            <a:off x="6740747" y="3954843"/>
            <a:ext cx="8922" cy="69829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>
            <a:stCxn id="8" idx="4"/>
            <a:endCxn id="7" idx="0"/>
          </p:cNvCxnSpPr>
          <p:nvPr/>
        </p:nvCxnSpPr>
        <p:spPr>
          <a:xfrm>
            <a:off x="6740747" y="5373216"/>
            <a:ext cx="8922" cy="628179"/>
          </a:xfrm>
          <a:prstGeom prst="line">
            <a:avLst/>
          </a:prstGeom>
          <a:ln w="76200" cmpd="sng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>
            <a:stCxn id="8" idx="2"/>
            <a:endCxn id="6" idx="6"/>
          </p:cNvCxnSpPr>
          <p:nvPr/>
        </p:nvCxnSpPr>
        <p:spPr>
          <a:xfrm flipH="1">
            <a:off x="4932040" y="5013176"/>
            <a:ext cx="144866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>
            <a:stCxn id="12" idx="6"/>
            <a:endCxn id="6" idx="2"/>
          </p:cNvCxnSpPr>
          <p:nvPr/>
        </p:nvCxnSpPr>
        <p:spPr>
          <a:xfrm>
            <a:off x="2770973" y="5013176"/>
            <a:ext cx="1440987" cy="0"/>
          </a:xfrm>
          <a:prstGeom prst="line">
            <a:avLst/>
          </a:prstGeom>
          <a:ln w="76200" cmpd="sng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>
            <a:stCxn id="6" idx="4"/>
            <a:endCxn id="14" idx="0"/>
          </p:cNvCxnSpPr>
          <p:nvPr/>
        </p:nvCxnSpPr>
        <p:spPr>
          <a:xfrm>
            <a:off x="4572000" y="5373216"/>
            <a:ext cx="0" cy="64807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>
            <a:stCxn id="13" idx="0"/>
            <a:endCxn id="12" idx="4"/>
          </p:cNvCxnSpPr>
          <p:nvPr/>
        </p:nvCxnSpPr>
        <p:spPr>
          <a:xfrm flipH="1" flipV="1">
            <a:off x="2410933" y="5373216"/>
            <a:ext cx="827" cy="648072"/>
          </a:xfrm>
          <a:prstGeom prst="line">
            <a:avLst/>
          </a:prstGeom>
          <a:ln w="76200" cmpd="sng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>
            <a:stCxn id="13" idx="6"/>
            <a:endCxn id="14" idx="2"/>
          </p:cNvCxnSpPr>
          <p:nvPr/>
        </p:nvCxnSpPr>
        <p:spPr>
          <a:xfrm>
            <a:off x="2771800" y="6381328"/>
            <a:ext cx="144016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>
            <a:stCxn id="14" idx="6"/>
            <a:endCxn id="7" idx="2"/>
          </p:cNvCxnSpPr>
          <p:nvPr/>
        </p:nvCxnSpPr>
        <p:spPr>
          <a:xfrm flipV="1">
            <a:off x="4932040" y="6361435"/>
            <a:ext cx="1457589" cy="19893"/>
          </a:xfrm>
          <a:prstGeom prst="line">
            <a:avLst/>
          </a:prstGeom>
          <a:ln w="76200" cmpd="sng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ZoneTexte 26"/>
          <p:cNvSpPr txBox="1"/>
          <p:nvPr/>
        </p:nvSpPr>
        <p:spPr>
          <a:xfrm>
            <a:off x="1609583" y="2924944"/>
            <a:ext cx="4186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1</a:t>
            </a:r>
            <a:endParaRPr lang="en-US" sz="3600" b="1" dirty="0"/>
          </a:p>
        </p:txBody>
      </p:sp>
      <p:sp>
        <p:nvSpPr>
          <p:cNvPr id="28" name="ZoneTexte 27"/>
          <p:cNvSpPr txBox="1"/>
          <p:nvPr/>
        </p:nvSpPr>
        <p:spPr>
          <a:xfrm>
            <a:off x="1619672" y="5479832"/>
            <a:ext cx="4186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1</a:t>
            </a:r>
            <a:endParaRPr lang="en-US" sz="3600" b="1" dirty="0"/>
          </a:p>
        </p:txBody>
      </p:sp>
      <p:sp>
        <p:nvSpPr>
          <p:cNvPr id="29" name="ZoneTexte 28"/>
          <p:cNvSpPr txBox="1"/>
          <p:nvPr/>
        </p:nvSpPr>
        <p:spPr>
          <a:xfrm>
            <a:off x="3779912" y="5807005"/>
            <a:ext cx="4186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1</a:t>
            </a:r>
            <a:endParaRPr lang="en-US" sz="3600" b="1" dirty="0"/>
          </a:p>
        </p:txBody>
      </p:sp>
      <p:sp>
        <p:nvSpPr>
          <p:cNvPr id="30" name="ZoneTexte 29"/>
          <p:cNvSpPr txBox="1"/>
          <p:nvPr/>
        </p:nvSpPr>
        <p:spPr>
          <a:xfrm>
            <a:off x="6012160" y="4427230"/>
            <a:ext cx="4186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1</a:t>
            </a:r>
            <a:endParaRPr lang="en-US" sz="3600" b="1" dirty="0"/>
          </a:p>
        </p:txBody>
      </p:sp>
      <p:sp>
        <p:nvSpPr>
          <p:cNvPr id="31" name="ZoneTexte 30"/>
          <p:cNvSpPr txBox="1"/>
          <p:nvPr/>
        </p:nvSpPr>
        <p:spPr>
          <a:xfrm>
            <a:off x="5962053" y="2949414"/>
            <a:ext cx="4186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1</a:t>
            </a:r>
            <a:endParaRPr lang="en-US" sz="3600" b="1" dirty="0"/>
          </a:p>
        </p:txBody>
      </p:sp>
      <p:sp>
        <p:nvSpPr>
          <p:cNvPr id="32" name="ZoneTexte 31"/>
          <p:cNvSpPr txBox="1"/>
          <p:nvPr/>
        </p:nvSpPr>
        <p:spPr>
          <a:xfrm>
            <a:off x="3851920" y="2953118"/>
            <a:ext cx="4186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2</a:t>
            </a:r>
          </a:p>
        </p:txBody>
      </p:sp>
      <p:sp>
        <p:nvSpPr>
          <p:cNvPr id="33" name="ZoneTexte 32"/>
          <p:cNvSpPr txBox="1"/>
          <p:nvPr/>
        </p:nvSpPr>
        <p:spPr>
          <a:xfrm>
            <a:off x="6025554" y="5733256"/>
            <a:ext cx="4186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3</a:t>
            </a:r>
            <a:endParaRPr lang="en-US" sz="3600" b="1" dirty="0"/>
          </a:p>
        </p:txBody>
      </p:sp>
      <p:sp>
        <p:nvSpPr>
          <p:cNvPr id="34" name="ZoneTexte 33"/>
          <p:cNvSpPr txBox="1"/>
          <p:nvPr/>
        </p:nvSpPr>
        <p:spPr>
          <a:xfrm>
            <a:off x="1633272" y="4366845"/>
            <a:ext cx="4186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3</a:t>
            </a:r>
            <a:endParaRPr lang="en-US" sz="3600" b="1" dirty="0"/>
          </a:p>
        </p:txBody>
      </p:sp>
      <p:sp>
        <p:nvSpPr>
          <p:cNvPr id="35" name="ZoneTexte 34"/>
          <p:cNvSpPr txBox="1"/>
          <p:nvPr/>
        </p:nvSpPr>
        <p:spPr>
          <a:xfrm>
            <a:off x="3779912" y="4371198"/>
            <a:ext cx="4186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6</a:t>
            </a:r>
          </a:p>
        </p:txBody>
      </p:sp>
      <p:sp>
        <p:nvSpPr>
          <p:cNvPr id="36" name="Espace réservé de la date 3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04/06/2014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7772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compute a cycle?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Second Phase: Each root (if any) computes the number of node in its tree</a:t>
            </a:r>
          </a:p>
          <a:p>
            <a:endParaRPr lang="en-US" dirty="0" smtClean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AlgoTel'2014, Ile de Ré</a:t>
            </a:r>
            <a:endParaRPr lang="en-US" dirty="0"/>
          </a:p>
        </p:txBody>
      </p:sp>
      <p:sp>
        <p:nvSpPr>
          <p:cNvPr id="5" name="Espace réservé du pied de page 3"/>
          <p:cNvSpPr txBox="1">
            <a:spLocks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ICDCN'2014, Coimbatore</a:t>
            </a:r>
            <a:endParaRPr lang="en-US" dirty="0"/>
          </a:p>
        </p:txBody>
      </p:sp>
      <p:sp>
        <p:nvSpPr>
          <p:cNvPr id="6" name="Ellipse 5"/>
          <p:cNvSpPr/>
          <p:nvPr/>
        </p:nvSpPr>
        <p:spPr>
          <a:xfrm>
            <a:off x="4211960" y="4653136"/>
            <a:ext cx="720080" cy="720080"/>
          </a:xfrm>
          <a:prstGeom prst="ellipse">
            <a:avLst/>
          </a:prstGeom>
          <a:ln w="762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T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7" name="Ellipse 6"/>
          <p:cNvSpPr/>
          <p:nvPr/>
        </p:nvSpPr>
        <p:spPr>
          <a:xfrm>
            <a:off x="6389629" y="6001395"/>
            <a:ext cx="720080" cy="720080"/>
          </a:xfrm>
          <a:prstGeom prst="ellipse">
            <a:avLst/>
          </a:prstGeom>
          <a:ln w="762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T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8" name="Ellipse 7"/>
          <p:cNvSpPr/>
          <p:nvPr/>
        </p:nvSpPr>
        <p:spPr>
          <a:xfrm>
            <a:off x="6380707" y="4653136"/>
            <a:ext cx="720080" cy="7200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9" name="Ellipse 8"/>
          <p:cNvSpPr/>
          <p:nvPr/>
        </p:nvSpPr>
        <p:spPr>
          <a:xfrm>
            <a:off x="6389629" y="3234763"/>
            <a:ext cx="720080" cy="7200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0" name="Ellipse 9"/>
          <p:cNvSpPr/>
          <p:nvPr/>
        </p:nvSpPr>
        <p:spPr>
          <a:xfrm>
            <a:off x="4211960" y="3234763"/>
            <a:ext cx="720080" cy="7200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1" name="Ellipse 10"/>
          <p:cNvSpPr/>
          <p:nvPr/>
        </p:nvSpPr>
        <p:spPr>
          <a:xfrm>
            <a:off x="2051926" y="3212976"/>
            <a:ext cx="720080" cy="7200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2" name="Ellipse 11"/>
          <p:cNvSpPr/>
          <p:nvPr/>
        </p:nvSpPr>
        <p:spPr>
          <a:xfrm>
            <a:off x="2050893" y="4653136"/>
            <a:ext cx="720080" cy="7200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3" name="Ellipse 12"/>
          <p:cNvSpPr/>
          <p:nvPr/>
        </p:nvSpPr>
        <p:spPr>
          <a:xfrm>
            <a:off x="2051720" y="6021288"/>
            <a:ext cx="720080" cy="7200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4" name="Ellipse 13"/>
          <p:cNvSpPr/>
          <p:nvPr/>
        </p:nvSpPr>
        <p:spPr>
          <a:xfrm>
            <a:off x="4211960" y="6021288"/>
            <a:ext cx="720080" cy="7200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F</a:t>
            </a:r>
          </a:p>
        </p:txBody>
      </p:sp>
      <p:cxnSp>
        <p:nvCxnSpPr>
          <p:cNvPr id="15" name="Connecteur droit 14"/>
          <p:cNvCxnSpPr>
            <a:stCxn id="11" idx="6"/>
            <a:endCxn id="10" idx="2"/>
          </p:cNvCxnSpPr>
          <p:nvPr/>
        </p:nvCxnSpPr>
        <p:spPr>
          <a:xfrm>
            <a:off x="2772006" y="3573016"/>
            <a:ext cx="1439954" cy="217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>
            <a:endCxn id="10" idx="6"/>
          </p:cNvCxnSpPr>
          <p:nvPr/>
        </p:nvCxnSpPr>
        <p:spPr>
          <a:xfrm flipH="1" flipV="1">
            <a:off x="4932040" y="3594803"/>
            <a:ext cx="1457590" cy="4646"/>
          </a:xfrm>
          <a:prstGeom prst="line">
            <a:avLst/>
          </a:prstGeom>
          <a:ln w="76200" cmpd="sng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>
            <a:stCxn id="11" idx="4"/>
            <a:endCxn id="12" idx="0"/>
          </p:cNvCxnSpPr>
          <p:nvPr/>
        </p:nvCxnSpPr>
        <p:spPr>
          <a:xfrm flipH="1">
            <a:off x="2410933" y="3933056"/>
            <a:ext cx="1033" cy="720080"/>
          </a:xfrm>
          <a:prstGeom prst="line">
            <a:avLst/>
          </a:prstGeom>
          <a:ln w="76200" cmpd="sng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>
            <a:stCxn id="10" idx="4"/>
            <a:endCxn id="6" idx="0"/>
          </p:cNvCxnSpPr>
          <p:nvPr/>
        </p:nvCxnSpPr>
        <p:spPr>
          <a:xfrm>
            <a:off x="4572000" y="3954843"/>
            <a:ext cx="0" cy="698293"/>
          </a:xfrm>
          <a:prstGeom prst="line">
            <a:avLst/>
          </a:prstGeom>
          <a:ln w="76200" cmpd="sng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>
            <a:stCxn id="9" idx="4"/>
            <a:endCxn id="8" idx="0"/>
          </p:cNvCxnSpPr>
          <p:nvPr/>
        </p:nvCxnSpPr>
        <p:spPr>
          <a:xfrm flipH="1">
            <a:off x="6740747" y="3954843"/>
            <a:ext cx="8922" cy="69829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>
            <a:stCxn id="8" idx="4"/>
            <a:endCxn id="7" idx="0"/>
          </p:cNvCxnSpPr>
          <p:nvPr/>
        </p:nvCxnSpPr>
        <p:spPr>
          <a:xfrm>
            <a:off x="6740747" y="5373216"/>
            <a:ext cx="8922" cy="628179"/>
          </a:xfrm>
          <a:prstGeom prst="line">
            <a:avLst/>
          </a:prstGeom>
          <a:ln w="76200" cmpd="sng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>
            <a:stCxn id="8" idx="2"/>
            <a:endCxn id="6" idx="6"/>
          </p:cNvCxnSpPr>
          <p:nvPr/>
        </p:nvCxnSpPr>
        <p:spPr>
          <a:xfrm flipH="1">
            <a:off x="4932040" y="5013176"/>
            <a:ext cx="144866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>
            <a:stCxn id="12" idx="6"/>
            <a:endCxn id="6" idx="2"/>
          </p:cNvCxnSpPr>
          <p:nvPr/>
        </p:nvCxnSpPr>
        <p:spPr>
          <a:xfrm>
            <a:off x="2770973" y="5013176"/>
            <a:ext cx="1440987" cy="0"/>
          </a:xfrm>
          <a:prstGeom prst="line">
            <a:avLst/>
          </a:prstGeom>
          <a:ln w="76200" cmpd="sng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>
            <a:stCxn id="6" idx="4"/>
            <a:endCxn id="14" idx="0"/>
          </p:cNvCxnSpPr>
          <p:nvPr/>
        </p:nvCxnSpPr>
        <p:spPr>
          <a:xfrm>
            <a:off x="4572000" y="5373216"/>
            <a:ext cx="0" cy="64807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>
            <a:stCxn id="13" idx="0"/>
            <a:endCxn id="12" idx="4"/>
          </p:cNvCxnSpPr>
          <p:nvPr/>
        </p:nvCxnSpPr>
        <p:spPr>
          <a:xfrm flipH="1" flipV="1">
            <a:off x="2410933" y="5373216"/>
            <a:ext cx="827" cy="648072"/>
          </a:xfrm>
          <a:prstGeom prst="line">
            <a:avLst/>
          </a:prstGeom>
          <a:ln w="76200" cmpd="sng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>
            <a:stCxn id="13" idx="6"/>
            <a:endCxn id="14" idx="2"/>
          </p:cNvCxnSpPr>
          <p:nvPr/>
        </p:nvCxnSpPr>
        <p:spPr>
          <a:xfrm>
            <a:off x="2771800" y="6381328"/>
            <a:ext cx="144016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>
            <a:stCxn id="14" idx="6"/>
            <a:endCxn id="7" idx="2"/>
          </p:cNvCxnSpPr>
          <p:nvPr/>
        </p:nvCxnSpPr>
        <p:spPr>
          <a:xfrm flipV="1">
            <a:off x="4932040" y="6361435"/>
            <a:ext cx="1457589" cy="19893"/>
          </a:xfrm>
          <a:prstGeom prst="line">
            <a:avLst/>
          </a:prstGeom>
          <a:ln w="76200" cmpd="sng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ZoneTexte 26"/>
          <p:cNvSpPr txBox="1"/>
          <p:nvPr/>
        </p:nvSpPr>
        <p:spPr>
          <a:xfrm>
            <a:off x="1609583" y="2924944"/>
            <a:ext cx="4186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1</a:t>
            </a:r>
            <a:endParaRPr lang="en-US" sz="3600" b="1" dirty="0"/>
          </a:p>
        </p:txBody>
      </p:sp>
      <p:sp>
        <p:nvSpPr>
          <p:cNvPr id="28" name="ZoneTexte 27"/>
          <p:cNvSpPr txBox="1"/>
          <p:nvPr/>
        </p:nvSpPr>
        <p:spPr>
          <a:xfrm>
            <a:off x="1619672" y="5479832"/>
            <a:ext cx="4186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1</a:t>
            </a:r>
            <a:endParaRPr lang="en-US" sz="3600" b="1" dirty="0"/>
          </a:p>
        </p:txBody>
      </p:sp>
      <p:sp>
        <p:nvSpPr>
          <p:cNvPr id="29" name="ZoneTexte 28"/>
          <p:cNvSpPr txBox="1"/>
          <p:nvPr/>
        </p:nvSpPr>
        <p:spPr>
          <a:xfrm>
            <a:off x="3779912" y="5807005"/>
            <a:ext cx="4186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1</a:t>
            </a:r>
            <a:endParaRPr lang="en-US" sz="3600" b="1" dirty="0"/>
          </a:p>
        </p:txBody>
      </p:sp>
      <p:sp>
        <p:nvSpPr>
          <p:cNvPr id="30" name="ZoneTexte 29"/>
          <p:cNvSpPr txBox="1"/>
          <p:nvPr/>
        </p:nvSpPr>
        <p:spPr>
          <a:xfrm>
            <a:off x="6012160" y="4427230"/>
            <a:ext cx="4186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1</a:t>
            </a:r>
            <a:endParaRPr lang="en-US" sz="3600" b="1" dirty="0"/>
          </a:p>
        </p:txBody>
      </p:sp>
      <p:sp>
        <p:nvSpPr>
          <p:cNvPr id="31" name="ZoneTexte 30"/>
          <p:cNvSpPr txBox="1"/>
          <p:nvPr/>
        </p:nvSpPr>
        <p:spPr>
          <a:xfrm>
            <a:off x="5962053" y="2949414"/>
            <a:ext cx="4186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1</a:t>
            </a:r>
            <a:endParaRPr lang="en-US" sz="3600" b="1" dirty="0"/>
          </a:p>
        </p:txBody>
      </p:sp>
      <p:sp>
        <p:nvSpPr>
          <p:cNvPr id="32" name="ZoneTexte 31"/>
          <p:cNvSpPr txBox="1"/>
          <p:nvPr/>
        </p:nvSpPr>
        <p:spPr>
          <a:xfrm>
            <a:off x="3851920" y="2953118"/>
            <a:ext cx="4186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2</a:t>
            </a:r>
          </a:p>
        </p:txBody>
      </p:sp>
      <p:sp>
        <p:nvSpPr>
          <p:cNvPr id="33" name="ZoneTexte 32"/>
          <p:cNvSpPr txBox="1"/>
          <p:nvPr/>
        </p:nvSpPr>
        <p:spPr>
          <a:xfrm>
            <a:off x="6025554" y="5733256"/>
            <a:ext cx="4186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3</a:t>
            </a:r>
            <a:endParaRPr lang="en-US" sz="3600" b="1" dirty="0"/>
          </a:p>
        </p:txBody>
      </p:sp>
      <p:sp>
        <p:nvSpPr>
          <p:cNvPr id="34" name="ZoneTexte 33"/>
          <p:cNvSpPr txBox="1"/>
          <p:nvPr/>
        </p:nvSpPr>
        <p:spPr>
          <a:xfrm>
            <a:off x="1633272" y="4366845"/>
            <a:ext cx="4186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3</a:t>
            </a:r>
            <a:endParaRPr lang="en-US" sz="3600" b="1" dirty="0"/>
          </a:p>
        </p:txBody>
      </p:sp>
      <p:sp>
        <p:nvSpPr>
          <p:cNvPr id="35" name="ZoneTexte 34"/>
          <p:cNvSpPr txBox="1"/>
          <p:nvPr/>
        </p:nvSpPr>
        <p:spPr>
          <a:xfrm>
            <a:off x="3779912" y="4371198"/>
            <a:ext cx="4186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6</a:t>
            </a:r>
          </a:p>
        </p:txBody>
      </p:sp>
      <p:sp>
        <p:nvSpPr>
          <p:cNvPr id="36" name="Parchemin vertical 35"/>
          <p:cNvSpPr/>
          <p:nvPr/>
        </p:nvSpPr>
        <p:spPr>
          <a:xfrm>
            <a:off x="0" y="44624"/>
            <a:ext cx="9144000" cy="3094603"/>
          </a:xfrm>
          <a:prstGeom prst="verticalScrol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2800" dirty="0">
                <a:solidFill>
                  <a:schemeClr val="tx1"/>
                </a:solidFill>
              </a:rPr>
              <a:t>At the end of the phase</a:t>
            </a:r>
          </a:p>
          <a:p>
            <a:pPr marL="1371600" lvl="2" indent="-457200">
              <a:buFont typeface="Arial"/>
              <a:buChar char="•"/>
            </a:pPr>
            <a:r>
              <a:rPr lang="en-US" sz="2800">
                <a:solidFill>
                  <a:schemeClr val="tx1"/>
                </a:solidFill>
              </a:rPr>
              <a:t>If </a:t>
            </a:r>
            <a:r>
              <a:rPr lang="en-US" sz="2800" b="1">
                <a:solidFill>
                  <a:schemeClr val="tx1"/>
                </a:solidFill>
              </a:rPr>
              <a:t>a</a:t>
            </a:r>
            <a:r>
              <a:rPr lang="en-US" sz="2800" b="1" smtClean="0">
                <a:solidFill>
                  <a:schemeClr val="tx1"/>
                </a:solidFill>
              </a:rPr>
              <a:t> </a:t>
            </a:r>
            <a:r>
              <a:rPr lang="en-US" sz="2800" b="1" dirty="0">
                <a:solidFill>
                  <a:schemeClr val="tx1"/>
                </a:solidFill>
              </a:rPr>
              <a:t>root has more that B processes </a:t>
            </a:r>
            <a:r>
              <a:rPr lang="en-US" sz="2800" dirty="0">
                <a:solidFill>
                  <a:schemeClr val="tx1"/>
                </a:solidFill>
              </a:rPr>
              <a:t>in its tree: </a:t>
            </a:r>
            <a:r>
              <a:rPr lang="en-US" sz="2800" b="1" dirty="0" smtClean="0">
                <a:solidFill>
                  <a:schemeClr val="tx1"/>
                </a:solidFill>
              </a:rPr>
              <a:t>LE </a:t>
            </a:r>
            <a:r>
              <a:rPr lang="en-US" sz="2800" b="1" dirty="0">
                <a:solidFill>
                  <a:schemeClr val="tx1"/>
                </a:solidFill>
              </a:rPr>
              <a:t>← true; UNIQ  ← true</a:t>
            </a:r>
          </a:p>
          <a:p>
            <a:pPr marL="1371600" lvl="2" indent="-457200">
              <a:buFont typeface="Arial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In </a:t>
            </a:r>
            <a:r>
              <a:rPr lang="en-US" sz="2800" dirty="0" smtClean="0">
                <a:solidFill>
                  <a:schemeClr val="tx1"/>
                </a:solidFill>
              </a:rPr>
              <a:t>either </a:t>
            </a:r>
            <a:r>
              <a:rPr lang="en-US" sz="2800" dirty="0">
                <a:solidFill>
                  <a:schemeClr val="tx1"/>
                </a:solidFill>
              </a:rPr>
              <a:t>cases, processes </a:t>
            </a:r>
            <a:r>
              <a:rPr lang="en-US" sz="2800" dirty="0" smtClean="0">
                <a:solidFill>
                  <a:schemeClr val="tx1"/>
                </a:solidFill>
              </a:rPr>
              <a:t>execute:  </a:t>
            </a:r>
            <a:r>
              <a:rPr lang="en-US" sz="2800" b="1" dirty="0" smtClean="0">
                <a:solidFill>
                  <a:schemeClr val="tx1"/>
                </a:solidFill>
              </a:rPr>
              <a:t>LE </a:t>
            </a:r>
            <a:r>
              <a:rPr lang="en-US" sz="2800" b="1" dirty="0">
                <a:solidFill>
                  <a:schemeClr val="tx1"/>
                </a:solidFill>
              </a:rPr>
              <a:t>← false; UNIQ  ← </a:t>
            </a:r>
            <a:r>
              <a:rPr lang="en-US" sz="2800" b="1" dirty="0" smtClean="0">
                <a:solidFill>
                  <a:schemeClr val="tx1"/>
                </a:solidFill>
              </a:rPr>
              <a:t>false</a:t>
            </a:r>
          </a:p>
          <a:p>
            <a:pPr lvl="1" algn="ctr"/>
            <a:r>
              <a:rPr lang="en-US" sz="2800" dirty="0" smtClean="0">
                <a:solidFill>
                  <a:schemeClr val="tx1"/>
                </a:solidFill>
              </a:rPr>
              <a:t>(Here, we choose </a:t>
            </a:r>
            <a:r>
              <a:rPr lang="en-US" sz="2800" b="1" dirty="0" smtClean="0">
                <a:solidFill>
                  <a:schemeClr val="tx1"/>
                </a:solidFill>
              </a:rPr>
              <a:t>B = 5</a:t>
            </a:r>
            <a:r>
              <a:rPr lang="en-US" sz="2800" dirty="0" smtClean="0">
                <a:solidFill>
                  <a:schemeClr val="tx1"/>
                </a:solidFill>
              </a:rPr>
              <a:t>)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7" name="Espace réservé de la date 3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04/06/2014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8957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compute a cycle?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Second Phase: Each root (if any) computes the number of node in its tree</a:t>
            </a:r>
          </a:p>
          <a:p>
            <a:endParaRPr lang="en-US" dirty="0" smtClean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AlgoTel'2014, Ile de Ré</a:t>
            </a:r>
            <a:endParaRPr lang="en-US" dirty="0"/>
          </a:p>
        </p:txBody>
      </p:sp>
      <p:sp>
        <p:nvSpPr>
          <p:cNvPr id="5" name="Espace réservé du pied de page 3"/>
          <p:cNvSpPr txBox="1">
            <a:spLocks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ICDCN'2014, Coimbatore</a:t>
            </a:r>
            <a:endParaRPr lang="en-US" dirty="0"/>
          </a:p>
        </p:txBody>
      </p:sp>
      <p:sp>
        <p:nvSpPr>
          <p:cNvPr id="6" name="Ellipse 5"/>
          <p:cNvSpPr/>
          <p:nvPr/>
        </p:nvSpPr>
        <p:spPr>
          <a:xfrm>
            <a:off x="4211960" y="4653136"/>
            <a:ext cx="720080" cy="720080"/>
          </a:xfrm>
          <a:prstGeom prst="ellipse">
            <a:avLst/>
          </a:prstGeom>
          <a:ln w="762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T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7" name="Ellipse 6"/>
          <p:cNvSpPr/>
          <p:nvPr/>
        </p:nvSpPr>
        <p:spPr>
          <a:xfrm>
            <a:off x="6389629" y="6001395"/>
            <a:ext cx="720080" cy="720080"/>
          </a:xfrm>
          <a:prstGeom prst="ellipse">
            <a:avLst/>
          </a:prstGeom>
          <a:ln w="762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F</a:t>
            </a:r>
          </a:p>
        </p:txBody>
      </p:sp>
      <p:sp>
        <p:nvSpPr>
          <p:cNvPr id="8" name="Ellipse 7"/>
          <p:cNvSpPr/>
          <p:nvPr/>
        </p:nvSpPr>
        <p:spPr>
          <a:xfrm>
            <a:off x="6380707" y="4653136"/>
            <a:ext cx="720080" cy="7200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9" name="Ellipse 8"/>
          <p:cNvSpPr/>
          <p:nvPr/>
        </p:nvSpPr>
        <p:spPr>
          <a:xfrm>
            <a:off x="6389629" y="3234763"/>
            <a:ext cx="720080" cy="7200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0" name="Ellipse 9"/>
          <p:cNvSpPr/>
          <p:nvPr/>
        </p:nvSpPr>
        <p:spPr>
          <a:xfrm>
            <a:off x="4211960" y="3234763"/>
            <a:ext cx="720080" cy="7200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1" name="Ellipse 10"/>
          <p:cNvSpPr/>
          <p:nvPr/>
        </p:nvSpPr>
        <p:spPr>
          <a:xfrm>
            <a:off x="2051926" y="3212976"/>
            <a:ext cx="720080" cy="7200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2" name="Ellipse 11"/>
          <p:cNvSpPr/>
          <p:nvPr/>
        </p:nvSpPr>
        <p:spPr>
          <a:xfrm>
            <a:off x="2050893" y="4653136"/>
            <a:ext cx="720080" cy="7200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3" name="Ellipse 12"/>
          <p:cNvSpPr/>
          <p:nvPr/>
        </p:nvSpPr>
        <p:spPr>
          <a:xfrm>
            <a:off x="2051720" y="6021288"/>
            <a:ext cx="720080" cy="7200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4" name="Ellipse 13"/>
          <p:cNvSpPr/>
          <p:nvPr/>
        </p:nvSpPr>
        <p:spPr>
          <a:xfrm>
            <a:off x="4211960" y="6021288"/>
            <a:ext cx="720080" cy="7200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F</a:t>
            </a:r>
          </a:p>
        </p:txBody>
      </p:sp>
      <p:cxnSp>
        <p:nvCxnSpPr>
          <p:cNvPr id="15" name="Connecteur droit 14"/>
          <p:cNvCxnSpPr>
            <a:stCxn id="11" idx="6"/>
            <a:endCxn id="10" idx="2"/>
          </p:cNvCxnSpPr>
          <p:nvPr/>
        </p:nvCxnSpPr>
        <p:spPr>
          <a:xfrm>
            <a:off x="2772006" y="3573016"/>
            <a:ext cx="1439954" cy="217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>
            <a:stCxn id="10" idx="6"/>
            <a:endCxn id="9" idx="2"/>
          </p:cNvCxnSpPr>
          <p:nvPr/>
        </p:nvCxnSpPr>
        <p:spPr>
          <a:xfrm>
            <a:off x="4932040" y="3594803"/>
            <a:ext cx="1457589" cy="0"/>
          </a:xfrm>
          <a:prstGeom prst="line">
            <a:avLst/>
          </a:prstGeom>
          <a:ln w="76200" cmpd="sng">
            <a:solidFill>
              <a:srgbClr val="FF0000"/>
            </a:solidFill>
            <a:head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>
            <a:stCxn id="11" idx="4"/>
            <a:endCxn id="12" idx="0"/>
          </p:cNvCxnSpPr>
          <p:nvPr/>
        </p:nvCxnSpPr>
        <p:spPr>
          <a:xfrm flipH="1">
            <a:off x="2410933" y="3933056"/>
            <a:ext cx="1033" cy="720080"/>
          </a:xfrm>
          <a:prstGeom prst="line">
            <a:avLst/>
          </a:prstGeom>
          <a:ln w="76200" cmpd="sng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>
            <a:stCxn id="10" idx="4"/>
            <a:endCxn id="6" idx="0"/>
          </p:cNvCxnSpPr>
          <p:nvPr/>
        </p:nvCxnSpPr>
        <p:spPr>
          <a:xfrm>
            <a:off x="4572000" y="3954843"/>
            <a:ext cx="0" cy="698293"/>
          </a:xfrm>
          <a:prstGeom prst="line">
            <a:avLst/>
          </a:prstGeom>
          <a:ln w="76200" cmpd="sng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>
            <a:stCxn id="9" idx="4"/>
            <a:endCxn id="8" idx="0"/>
          </p:cNvCxnSpPr>
          <p:nvPr/>
        </p:nvCxnSpPr>
        <p:spPr>
          <a:xfrm flipH="1">
            <a:off x="6740747" y="3954843"/>
            <a:ext cx="8922" cy="69829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>
            <a:stCxn id="8" idx="4"/>
            <a:endCxn id="7" idx="0"/>
          </p:cNvCxnSpPr>
          <p:nvPr/>
        </p:nvCxnSpPr>
        <p:spPr>
          <a:xfrm>
            <a:off x="6740747" y="5373216"/>
            <a:ext cx="8922" cy="628179"/>
          </a:xfrm>
          <a:prstGeom prst="line">
            <a:avLst/>
          </a:prstGeom>
          <a:ln w="76200" cmpd="sng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>
            <a:stCxn id="8" idx="2"/>
            <a:endCxn id="6" idx="6"/>
          </p:cNvCxnSpPr>
          <p:nvPr/>
        </p:nvCxnSpPr>
        <p:spPr>
          <a:xfrm flipH="1">
            <a:off x="4932040" y="5013176"/>
            <a:ext cx="144866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>
            <a:stCxn id="12" idx="6"/>
            <a:endCxn id="6" idx="2"/>
          </p:cNvCxnSpPr>
          <p:nvPr/>
        </p:nvCxnSpPr>
        <p:spPr>
          <a:xfrm>
            <a:off x="2770973" y="5013176"/>
            <a:ext cx="1440987" cy="0"/>
          </a:xfrm>
          <a:prstGeom prst="line">
            <a:avLst/>
          </a:prstGeom>
          <a:ln w="76200" cmpd="sng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>
            <a:stCxn id="6" idx="4"/>
            <a:endCxn id="14" idx="0"/>
          </p:cNvCxnSpPr>
          <p:nvPr/>
        </p:nvCxnSpPr>
        <p:spPr>
          <a:xfrm>
            <a:off x="4572000" y="5373216"/>
            <a:ext cx="0" cy="64807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>
            <a:stCxn id="12" idx="4"/>
            <a:endCxn id="13" idx="0"/>
          </p:cNvCxnSpPr>
          <p:nvPr/>
        </p:nvCxnSpPr>
        <p:spPr>
          <a:xfrm>
            <a:off x="2410933" y="5373216"/>
            <a:ext cx="827" cy="648072"/>
          </a:xfrm>
          <a:prstGeom prst="line">
            <a:avLst/>
          </a:prstGeom>
          <a:ln w="76200" cmpd="sng">
            <a:solidFill>
              <a:srgbClr val="FF0000"/>
            </a:solidFill>
            <a:head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>
            <a:stCxn id="13" idx="6"/>
            <a:endCxn id="14" idx="2"/>
          </p:cNvCxnSpPr>
          <p:nvPr/>
        </p:nvCxnSpPr>
        <p:spPr>
          <a:xfrm>
            <a:off x="2771800" y="6381328"/>
            <a:ext cx="144016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>
            <a:stCxn id="14" idx="6"/>
            <a:endCxn id="7" idx="2"/>
          </p:cNvCxnSpPr>
          <p:nvPr/>
        </p:nvCxnSpPr>
        <p:spPr>
          <a:xfrm flipV="1">
            <a:off x="4932040" y="6361435"/>
            <a:ext cx="1457589" cy="19893"/>
          </a:xfrm>
          <a:prstGeom prst="line">
            <a:avLst/>
          </a:prstGeom>
          <a:ln w="76200" cmpd="sng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ZoneTexte 26"/>
          <p:cNvSpPr txBox="1"/>
          <p:nvPr/>
        </p:nvSpPr>
        <p:spPr>
          <a:xfrm>
            <a:off x="1403648" y="2924944"/>
            <a:ext cx="7495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F,1</a:t>
            </a:r>
            <a:endParaRPr lang="en-US" sz="3600" b="1" dirty="0"/>
          </a:p>
        </p:txBody>
      </p:sp>
      <p:sp>
        <p:nvSpPr>
          <p:cNvPr id="28" name="ZoneTexte 27"/>
          <p:cNvSpPr txBox="1"/>
          <p:nvPr/>
        </p:nvSpPr>
        <p:spPr>
          <a:xfrm>
            <a:off x="1446162" y="5589240"/>
            <a:ext cx="7495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F,1</a:t>
            </a:r>
            <a:endParaRPr lang="en-US" sz="3600" b="1" dirty="0"/>
          </a:p>
        </p:txBody>
      </p:sp>
      <p:sp>
        <p:nvSpPr>
          <p:cNvPr id="29" name="ZoneTexte 28"/>
          <p:cNvSpPr txBox="1"/>
          <p:nvPr/>
        </p:nvSpPr>
        <p:spPr>
          <a:xfrm>
            <a:off x="3563888" y="5807005"/>
            <a:ext cx="7495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F</a:t>
            </a:r>
            <a:r>
              <a:rPr lang="en-US" sz="3600" b="1" dirty="0" smtClean="0"/>
              <a:t>,1</a:t>
            </a:r>
            <a:endParaRPr lang="en-US" sz="3600" b="1" dirty="0"/>
          </a:p>
        </p:txBody>
      </p:sp>
      <p:sp>
        <p:nvSpPr>
          <p:cNvPr id="30" name="ZoneTexte 29"/>
          <p:cNvSpPr txBox="1"/>
          <p:nvPr/>
        </p:nvSpPr>
        <p:spPr>
          <a:xfrm>
            <a:off x="5724128" y="4427230"/>
            <a:ext cx="7495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F,1</a:t>
            </a:r>
            <a:endParaRPr lang="en-US" sz="3600" b="1" dirty="0"/>
          </a:p>
        </p:txBody>
      </p:sp>
      <p:sp>
        <p:nvSpPr>
          <p:cNvPr id="31" name="ZoneTexte 30"/>
          <p:cNvSpPr txBox="1"/>
          <p:nvPr/>
        </p:nvSpPr>
        <p:spPr>
          <a:xfrm>
            <a:off x="5724128" y="2949414"/>
            <a:ext cx="7495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F,1</a:t>
            </a:r>
            <a:endParaRPr lang="en-US" sz="3600" b="1" dirty="0"/>
          </a:p>
        </p:txBody>
      </p:sp>
      <p:sp>
        <p:nvSpPr>
          <p:cNvPr id="32" name="ZoneTexte 31"/>
          <p:cNvSpPr txBox="1"/>
          <p:nvPr/>
        </p:nvSpPr>
        <p:spPr>
          <a:xfrm>
            <a:off x="3491880" y="2953118"/>
            <a:ext cx="7495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F,2</a:t>
            </a:r>
            <a:endParaRPr lang="en-US" sz="3600" b="1" dirty="0"/>
          </a:p>
        </p:txBody>
      </p:sp>
      <p:sp>
        <p:nvSpPr>
          <p:cNvPr id="33" name="ZoneTexte 32"/>
          <p:cNvSpPr txBox="1"/>
          <p:nvPr/>
        </p:nvSpPr>
        <p:spPr>
          <a:xfrm>
            <a:off x="5724128" y="5733256"/>
            <a:ext cx="7495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F,3</a:t>
            </a:r>
            <a:endParaRPr lang="en-US" sz="3600" b="1" dirty="0"/>
          </a:p>
        </p:txBody>
      </p:sp>
      <p:sp>
        <p:nvSpPr>
          <p:cNvPr id="34" name="ZoneTexte 33"/>
          <p:cNvSpPr txBox="1"/>
          <p:nvPr/>
        </p:nvSpPr>
        <p:spPr>
          <a:xfrm>
            <a:off x="1403648" y="4366845"/>
            <a:ext cx="7495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F,3</a:t>
            </a:r>
            <a:endParaRPr lang="en-US" sz="3600" b="1" dirty="0"/>
          </a:p>
        </p:txBody>
      </p:sp>
      <p:sp>
        <p:nvSpPr>
          <p:cNvPr id="35" name="ZoneTexte 34"/>
          <p:cNvSpPr txBox="1"/>
          <p:nvPr/>
        </p:nvSpPr>
        <p:spPr>
          <a:xfrm>
            <a:off x="3563888" y="4371198"/>
            <a:ext cx="7662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T</a:t>
            </a:r>
            <a:r>
              <a:rPr lang="en-US" sz="3600" b="1" dirty="0" smtClean="0"/>
              <a:t>,6</a:t>
            </a:r>
            <a:endParaRPr lang="en-US" sz="3600" b="1" dirty="0"/>
          </a:p>
        </p:txBody>
      </p:sp>
      <p:sp>
        <p:nvSpPr>
          <p:cNvPr id="39" name="Parchemin vertical 38"/>
          <p:cNvSpPr/>
          <p:nvPr/>
        </p:nvSpPr>
        <p:spPr>
          <a:xfrm>
            <a:off x="0" y="44624"/>
            <a:ext cx="9144000" cy="3094603"/>
          </a:xfrm>
          <a:prstGeom prst="verticalScrol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2800" dirty="0">
                <a:solidFill>
                  <a:schemeClr val="tx1"/>
                </a:solidFill>
              </a:rPr>
              <a:t>At the end of the phase</a:t>
            </a:r>
          </a:p>
          <a:p>
            <a:pPr marL="1371600" lvl="2" indent="-457200">
              <a:buFont typeface="Arial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If </a:t>
            </a:r>
            <a:r>
              <a:rPr lang="en-US" sz="2800" b="1" dirty="0">
                <a:solidFill>
                  <a:schemeClr val="tx1"/>
                </a:solidFill>
              </a:rPr>
              <a:t>one root has more that B processes </a:t>
            </a:r>
            <a:r>
              <a:rPr lang="en-US" sz="2800" dirty="0">
                <a:solidFill>
                  <a:schemeClr val="tx1"/>
                </a:solidFill>
              </a:rPr>
              <a:t>in its tree: </a:t>
            </a:r>
            <a:r>
              <a:rPr lang="en-US" sz="2800" b="1" dirty="0" smtClean="0">
                <a:solidFill>
                  <a:schemeClr val="tx1"/>
                </a:solidFill>
              </a:rPr>
              <a:t>LE </a:t>
            </a:r>
            <a:r>
              <a:rPr lang="en-US" sz="2800" b="1" dirty="0">
                <a:solidFill>
                  <a:schemeClr val="tx1"/>
                </a:solidFill>
              </a:rPr>
              <a:t>← true; UNIQ  ← true</a:t>
            </a:r>
          </a:p>
          <a:p>
            <a:pPr marL="1371600" lvl="2" indent="-457200">
              <a:buFont typeface="Arial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In </a:t>
            </a:r>
            <a:r>
              <a:rPr lang="en-US" sz="2800" dirty="0" smtClean="0">
                <a:solidFill>
                  <a:schemeClr val="tx1"/>
                </a:solidFill>
              </a:rPr>
              <a:t>either </a:t>
            </a:r>
            <a:r>
              <a:rPr lang="en-US" sz="2800" dirty="0">
                <a:solidFill>
                  <a:schemeClr val="tx1"/>
                </a:solidFill>
              </a:rPr>
              <a:t>cases, processes </a:t>
            </a:r>
            <a:r>
              <a:rPr lang="en-US" sz="2800" dirty="0" smtClean="0">
                <a:solidFill>
                  <a:schemeClr val="tx1"/>
                </a:solidFill>
              </a:rPr>
              <a:t>execute:  </a:t>
            </a:r>
            <a:r>
              <a:rPr lang="en-US" sz="2800" b="1" dirty="0" smtClean="0">
                <a:solidFill>
                  <a:schemeClr val="tx1"/>
                </a:solidFill>
              </a:rPr>
              <a:t>LE </a:t>
            </a:r>
            <a:r>
              <a:rPr lang="en-US" sz="2800" b="1" dirty="0">
                <a:solidFill>
                  <a:schemeClr val="tx1"/>
                </a:solidFill>
              </a:rPr>
              <a:t>← false; UNIQ  ← </a:t>
            </a:r>
            <a:r>
              <a:rPr lang="en-US" sz="2800" b="1" dirty="0" smtClean="0">
                <a:solidFill>
                  <a:schemeClr val="tx1"/>
                </a:solidFill>
              </a:rPr>
              <a:t>false</a:t>
            </a:r>
          </a:p>
          <a:p>
            <a:pPr lvl="1" algn="ctr"/>
            <a:r>
              <a:rPr lang="en-US" sz="2800" dirty="0" smtClean="0">
                <a:solidFill>
                  <a:schemeClr val="tx1"/>
                </a:solidFill>
              </a:rPr>
              <a:t>(Here, we choose </a:t>
            </a:r>
            <a:r>
              <a:rPr lang="en-US" sz="2800" b="1" dirty="0" smtClean="0">
                <a:solidFill>
                  <a:schemeClr val="tx1"/>
                </a:solidFill>
              </a:rPr>
              <a:t>B = 5</a:t>
            </a:r>
            <a:r>
              <a:rPr lang="en-US" sz="2800" dirty="0" smtClean="0">
                <a:solidFill>
                  <a:schemeClr val="tx1"/>
                </a:solidFill>
              </a:rPr>
              <a:t>)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6" name="Espace réservé de la date 3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04/06/2014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58668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compute a cycle?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Second Phase: Each root (if any) computes the number of node in its tree</a:t>
            </a:r>
          </a:p>
          <a:p>
            <a:endParaRPr lang="en-US" dirty="0" smtClean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AlgoTel'2014, Ile de Ré</a:t>
            </a:r>
            <a:endParaRPr lang="en-US" dirty="0"/>
          </a:p>
        </p:txBody>
      </p:sp>
      <p:sp>
        <p:nvSpPr>
          <p:cNvPr id="5" name="Espace réservé du pied de page 3"/>
          <p:cNvSpPr txBox="1">
            <a:spLocks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ICDCN'2014, Coimbatore</a:t>
            </a:r>
            <a:endParaRPr lang="en-US" dirty="0"/>
          </a:p>
        </p:txBody>
      </p:sp>
      <p:sp>
        <p:nvSpPr>
          <p:cNvPr id="6" name="Ellipse 5"/>
          <p:cNvSpPr/>
          <p:nvPr/>
        </p:nvSpPr>
        <p:spPr>
          <a:xfrm>
            <a:off x="4211960" y="4653136"/>
            <a:ext cx="720080" cy="720080"/>
          </a:xfrm>
          <a:prstGeom prst="ellipse">
            <a:avLst/>
          </a:prstGeom>
          <a:ln w="762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T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7" name="Ellipse 6"/>
          <p:cNvSpPr/>
          <p:nvPr/>
        </p:nvSpPr>
        <p:spPr>
          <a:xfrm>
            <a:off x="6389629" y="6001395"/>
            <a:ext cx="720080" cy="720080"/>
          </a:xfrm>
          <a:prstGeom prst="ellipse">
            <a:avLst/>
          </a:prstGeom>
          <a:ln w="762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F</a:t>
            </a:r>
          </a:p>
        </p:txBody>
      </p:sp>
      <p:sp>
        <p:nvSpPr>
          <p:cNvPr id="8" name="Ellipse 7"/>
          <p:cNvSpPr/>
          <p:nvPr/>
        </p:nvSpPr>
        <p:spPr>
          <a:xfrm>
            <a:off x="6380707" y="4653136"/>
            <a:ext cx="720080" cy="7200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9" name="Ellipse 8"/>
          <p:cNvSpPr/>
          <p:nvPr/>
        </p:nvSpPr>
        <p:spPr>
          <a:xfrm>
            <a:off x="6389629" y="3234763"/>
            <a:ext cx="720080" cy="7200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0" name="Ellipse 9"/>
          <p:cNvSpPr/>
          <p:nvPr/>
        </p:nvSpPr>
        <p:spPr>
          <a:xfrm>
            <a:off x="4211960" y="3234763"/>
            <a:ext cx="720080" cy="7200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1" name="Ellipse 10"/>
          <p:cNvSpPr/>
          <p:nvPr/>
        </p:nvSpPr>
        <p:spPr>
          <a:xfrm>
            <a:off x="2051926" y="3212976"/>
            <a:ext cx="720080" cy="7200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2" name="Ellipse 11"/>
          <p:cNvSpPr/>
          <p:nvPr/>
        </p:nvSpPr>
        <p:spPr>
          <a:xfrm>
            <a:off x="2050893" y="4653136"/>
            <a:ext cx="720080" cy="7200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3" name="Ellipse 12"/>
          <p:cNvSpPr/>
          <p:nvPr/>
        </p:nvSpPr>
        <p:spPr>
          <a:xfrm>
            <a:off x="2051720" y="6021288"/>
            <a:ext cx="720080" cy="7200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4" name="Ellipse 13"/>
          <p:cNvSpPr/>
          <p:nvPr/>
        </p:nvSpPr>
        <p:spPr>
          <a:xfrm>
            <a:off x="4211960" y="6021288"/>
            <a:ext cx="720080" cy="7200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F</a:t>
            </a:r>
          </a:p>
        </p:txBody>
      </p:sp>
      <p:cxnSp>
        <p:nvCxnSpPr>
          <p:cNvPr id="15" name="Connecteur droit 14"/>
          <p:cNvCxnSpPr>
            <a:stCxn id="11" idx="6"/>
            <a:endCxn id="10" idx="2"/>
          </p:cNvCxnSpPr>
          <p:nvPr/>
        </p:nvCxnSpPr>
        <p:spPr>
          <a:xfrm>
            <a:off x="2772006" y="3573016"/>
            <a:ext cx="1439954" cy="217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>
            <a:stCxn id="10" idx="6"/>
            <a:endCxn id="9" idx="2"/>
          </p:cNvCxnSpPr>
          <p:nvPr/>
        </p:nvCxnSpPr>
        <p:spPr>
          <a:xfrm>
            <a:off x="4932040" y="3594803"/>
            <a:ext cx="1457589" cy="0"/>
          </a:xfrm>
          <a:prstGeom prst="line">
            <a:avLst/>
          </a:prstGeom>
          <a:ln w="76200" cmpd="sng">
            <a:solidFill>
              <a:srgbClr val="FF0000"/>
            </a:solidFill>
            <a:head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>
            <a:stCxn id="11" idx="4"/>
            <a:endCxn id="12" idx="0"/>
          </p:cNvCxnSpPr>
          <p:nvPr/>
        </p:nvCxnSpPr>
        <p:spPr>
          <a:xfrm flipH="1">
            <a:off x="2410933" y="3933056"/>
            <a:ext cx="1033" cy="720080"/>
          </a:xfrm>
          <a:prstGeom prst="line">
            <a:avLst/>
          </a:prstGeom>
          <a:ln w="76200" cmpd="sng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>
            <a:stCxn id="10" idx="4"/>
            <a:endCxn id="6" idx="0"/>
          </p:cNvCxnSpPr>
          <p:nvPr/>
        </p:nvCxnSpPr>
        <p:spPr>
          <a:xfrm>
            <a:off x="4572000" y="3954843"/>
            <a:ext cx="0" cy="698293"/>
          </a:xfrm>
          <a:prstGeom prst="line">
            <a:avLst/>
          </a:prstGeom>
          <a:ln w="76200" cmpd="sng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>
            <a:stCxn id="9" idx="4"/>
            <a:endCxn id="8" idx="0"/>
          </p:cNvCxnSpPr>
          <p:nvPr/>
        </p:nvCxnSpPr>
        <p:spPr>
          <a:xfrm flipH="1">
            <a:off x="6740747" y="3954843"/>
            <a:ext cx="8922" cy="69829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>
            <a:stCxn id="8" idx="4"/>
            <a:endCxn id="7" idx="0"/>
          </p:cNvCxnSpPr>
          <p:nvPr/>
        </p:nvCxnSpPr>
        <p:spPr>
          <a:xfrm>
            <a:off x="6740747" y="5373216"/>
            <a:ext cx="8922" cy="628179"/>
          </a:xfrm>
          <a:prstGeom prst="line">
            <a:avLst/>
          </a:prstGeom>
          <a:ln w="76200" cmpd="sng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>
            <a:stCxn id="8" idx="2"/>
            <a:endCxn id="6" idx="6"/>
          </p:cNvCxnSpPr>
          <p:nvPr/>
        </p:nvCxnSpPr>
        <p:spPr>
          <a:xfrm flipH="1">
            <a:off x="4932040" y="5013176"/>
            <a:ext cx="144866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>
            <a:stCxn id="12" idx="6"/>
            <a:endCxn id="6" idx="2"/>
          </p:cNvCxnSpPr>
          <p:nvPr/>
        </p:nvCxnSpPr>
        <p:spPr>
          <a:xfrm>
            <a:off x="2770973" y="5013176"/>
            <a:ext cx="1440987" cy="0"/>
          </a:xfrm>
          <a:prstGeom prst="line">
            <a:avLst/>
          </a:prstGeom>
          <a:ln w="76200" cmpd="sng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>
            <a:stCxn id="6" idx="4"/>
            <a:endCxn id="14" idx="0"/>
          </p:cNvCxnSpPr>
          <p:nvPr/>
        </p:nvCxnSpPr>
        <p:spPr>
          <a:xfrm>
            <a:off x="4572000" y="5373216"/>
            <a:ext cx="0" cy="64807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>
            <a:stCxn id="12" idx="4"/>
            <a:endCxn id="13" idx="0"/>
          </p:cNvCxnSpPr>
          <p:nvPr/>
        </p:nvCxnSpPr>
        <p:spPr>
          <a:xfrm>
            <a:off x="2410933" y="5373216"/>
            <a:ext cx="827" cy="648072"/>
          </a:xfrm>
          <a:prstGeom prst="line">
            <a:avLst/>
          </a:prstGeom>
          <a:ln w="76200" cmpd="sng">
            <a:solidFill>
              <a:srgbClr val="FF0000"/>
            </a:solidFill>
            <a:head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>
            <a:stCxn id="13" idx="6"/>
            <a:endCxn id="14" idx="2"/>
          </p:cNvCxnSpPr>
          <p:nvPr/>
        </p:nvCxnSpPr>
        <p:spPr>
          <a:xfrm>
            <a:off x="2771800" y="6381328"/>
            <a:ext cx="144016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>
            <a:stCxn id="14" idx="6"/>
            <a:endCxn id="7" idx="2"/>
          </p:cNvCxnSpPr>
          <p:nvPr/>
        </p:nvCxnSpPr>
        <p:spPr>
          <a:xfrm flipV="1">
            <a:off x="4932040" y="6361435"/>
            <a:ext cx="1457589" cy="19893"/>
          </a:xfrm>
          <a:prstGeom prst="line">
            <a:avLst/>
          </a:prstGeom>
          <a:ln w="76200" cmpd="sng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ZoneTexte 26"/>
          <p:cNvSpPr txBox="1"/>
          <p:nvPr/>
        </p:nvSpPr>
        <p:spPr>
          <a:xfrm>
            <a:off x="1403648" y="2924944"/>
            <a:ext cx="7495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F,1</a:t>
            </a:r>
            <a:endParaRPr lang="en-US" sz="3600" b="1" dirty="0"/>
          </a:p>
        </p:txBody>
      </p:sp>
      <p:sp>
        <p:nvSpPr>
          <p:cNvPr id="28" name="ZoneTexte 27"/>
          <p:cNvSpPr txBox="1"/>
          <p:nvPr/>
        </p:nvSpPr>
        <p:spPr>
          <a:xfrm>
            <a:off x="1446162" y="5589240"/>
            <a:ext cx="7495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F,1</a:t>
            </a:r>
            <a:endParaRPr lang="en-US" sz="3600" b="1" dirty="0"/>
          </a:p>
        </p:txBody>
      </p:sp>
      <p:sp>
        <p:nvSpPr>
          <p:cNvPr id="29" name="ZoneTexte 28"/>
          <p:cNvSpPr txBox="1"/>
          <p:nvPr/>
        </p:nvSpPr>
        <p:spPr>
          <a:xfrm>
            <a:off x="3563888" y="5807005"/>
            <a:ext cx="7495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F</a:t>
            </a:r>
            <a:r>
              <a:rPr lang="en-US" sz="3600" b="1" dirty="0" smtClean="0"/>
              <a:t>,1</a:t>
            </a:r>
            <a:endParaRPr lang="en-US" sz="3600" b="1" dirty="0"/>
          </a:p>
        </p:txBody>
      </p:sp>
      <p:sp>
        <p:nvSpPr>
          <p:cNvPr id="30" name="ZoneTexte 29"/>
          <p:cNvSpPr txBox="1"/>
          <p:nvPr/>
        </p:nvSpPr>
        <p:spPr>
          <a:xfrm>
            <a:off x="5724128" y="4427230"/>
            <a:ext cx="7495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F,1</a:t>
            </a:r>
            <a:endParaRPr lang="en-US" sz="3600" b="1" dirty="0"/>
          </a:p>
        </p:txBody>
      </p:sp>
      <p:sp>
        <p:nvSpPr>
          <p:cNvPr id="31" name="ZoneTexte 30"/>
          <p:cNvSpPr txBox="1"/>
          <p:nvPr/>
        </p:nvSpPr>
        <p:spPr>
          <a:xfrm>
            <a:off x="5724128" y="2949414"/>
            <a:ext cx="7495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F,1</a:t>
            </a:r>
            <a:endParaRPr lang="en-US" sz="3600" b="1" dirty="0"/>
          </a:p>
        </p:txBody>
      </p:sp>
      <p:sp>
        <p:nvSpPr>
          <p:cNvPr id="32" name="ZoneTexte 31"/>
          <p:cNvSpPr txBox="1"/>
          <p:nvPr/>
        </p:nvSpPr>
        <p:spPr>
          <a:xfrm>
            <a:off x="3491880" y="2953118"/>
            <a:ext cx="7495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F,2</a:t>
            </a:r>
            <a:endParaRPr lang="en-US" sz="3600" b="1" dirty="0"/>
          </a:p>
        </p:txBody>
      </p:sp>
      <p:sp>
        <p:nvSpPr>
          <p:cNvPr id="33" name="ZoneTexte 32"/>
          <p:cNvSpPr txBox="1"/>
          <p:nvPr/>
        </p:nvSpPr>
        <p:spPr>
          <a:xfrm>
            <a:off x="5724128" y="5733256"/>
            <a:ext cx="7495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F,3</a:t>
            </a:r>
            <a:endParaRPr lang="en-US" sz="3600" b="1" dirty="0"/>
          </a:p>
        </p:txBody>
      </p:sp>
      <p:sp>
        <p:nvSpPr>
          <p:cNvPr id="34" name="ZoneTexte 33"/>
          <p:cNvSpPr txBox="1"/>
          <p:nvPr/>
        </p:nvSpPr>
        <p:spPr>
          <a:xfrm>
            <a:off x="1403648" y="4366845"/>
            <a:ext cx="7495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F,3</a:t>
            </a:r>
            <a:endParaRPr lang="en-US" sz="3600" b="1" dirty="0"/>
          </a:p>
        </p:txBody>
      </p:sp>
      <p:sp>
        <p:nvSpPr>
          <p:cNvPr id="35" name="ZoneTexte 34"/>
          <p:cNvSpPr txBox="1"/>
          <p:nvPr/>
        </p:nvSpPr>
        <p:spPr>
          <a:xfrm>
            <a:off x="3563888" y="4371198"/>
            <a:ext cx="7662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T</a:t>
            </a:r>
            <a:r>
              <a:rPr lang="en-US" sz="3600" b="1" dirty="0" smtClean="0"/>
              <a:t>,6</a:t>
            </a:r>
            <a:endParaRPr lang="en-US" sz="3600" b="1" dirty="0"/>
          </a:p>
        </p:txBody>
      </p:sp>
      <p:sp>
        <p:nvSpPr>
          <p:cNvPr id="36" name="Parchemin vertical 35"/>
          <p:cNvSpPr/>
          <p:nvPr/>
        </p:nvSpPr>
        <p:spPr>
          <a:xfrm>
            <a:off x="0" y="692696"/>
            <a:ext cx="9144000" cy="1944216"/>
          </a:xfrm>
          <a:prstGeom prst="verticalScrol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2800" b="1" dirty="0" smtClean="0">
                <a:solidFill>
                  <a:srgbClr val="000000"/>
                </a:solidFill>
              </a:rPr>
              <a:t>Remark: </a:t>
            </a:r>
            <a:r>
              <a:rPr lang="en-US" sz="2800" dirty="0">
                <a:solidFill>
                  <a:srgbClr val="000000"/>
                </a:solidFill>
              </a:rPr>
              <a:t>a</a:t>
            </a:r>
            <a:r>
              <a:rPr lang="en-US" sz="2800" dirty="0" smtClean="0">
                <a:solidFill>
                  <a:srgbClr val="000000"/>
                </a:solidFill>
              </a:rPr>
              <a:t>t </a:t>
            </a:r>
            <a:r>
              <a:rPr lang="en-US" sz="2800" dirty="0">
                <a:solidFill>
                  <a:srgbClr val="000000"/>
                </a:solidFill>
              </a:rPr>
              <a:t>most one process can satisfy the first case because </a:t>
            </a:r>
            <a:r>
              <a:rPr lang="en-US" sz="2800" b="1" dirty="0">
                <a:solidFill>
                  <a:srgbClr val="000000"/>
                </a:solidFill>
              </a:rPr>
              <a:t>B ≥ n/2 </a:t>
            </a:r>
            <a:endParaRPr lang="en-US" sz="2800" b="1" dirty="0" smtClean="0">
              <a:solidFill>
                <a:srgbClr val="000000"/>
              </a:solidFill>
            </a:endParaRPr>
          </a:p>
        </p:txBody>
      </p:sp>
      <p:sp>
        <p:nvSpPr>
          <p:cNvPr id="37" name="Espace réservé de la date 3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04/06/2014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4516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compute a cycle?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Third Phase: </a:t>
            </a:r>
            <a:r>
              <a:rPr lang="en-US" dirty="0" smtClean="0"/>
              <a:t>broadcast of the result</a:t>
            </a:r>
          </a:p>
          <a:p>
            <a:pPr lvl="1"/>
            <a:r>
              <a:rPr lang="en-US" dirty="0" smtClean="0"/>
              <a:t>Each process computes the </a:t>
            </a:r>
            <a:r>
              <a:rPr lang="en-US" i="1" dirty="0" smtClean="0">
                <a:solidFill>
                  <a:srgbClr val="FF0000"/>
                </a:solidFill>
              </a:rPr>
              <a:t>disjunction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of all the </a:t>
            </a:r>
            <a:r>
              <a:rPr lang="en-US" b="1" dirty="0" smtClean="0"/>
              <a:t>UNIQ</a:t>
            </a:r>
            <a:r>
              <a:rPr lang="en-US" dirty="0" smtClean="0"/>
              <a:t> variables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AlgoTel'2014, Ile de Ré</a:t>
            </a:r>
            <a:endParaRPr lang="en-US" dirty="0"/>
          </a:p>
        </p:txBody>
      </p:sp>
      <p:sp>
        <p:nvSpPr>
          <p:cNvPr id="5" name="Espace réservé du pied de page 3"/>
          <p:cNvSpPr txBox="1">
            <a:spLocks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ICDCN'2014, Coimbatore</a:t>
            </a:r>
            <a:endParaRPr lang="en-US" dirty="0"/>
          </a:p>
        </p:txBody>
      </p:sp>
      <p:sp>
        <p:nvSpPr>
          <p:cNvPr id="6" name="Espace réservé du pied de page 3"/>
          <p:cNvSpPr txBox="1">
            <a:spLocks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ICDCN'2014, Coimbatore</a:t>
            </a:r>
            <a:endParaRPr lang="en-US" dirty="0"/>
          </a:p>
        </p:txBody>
      </p:sp>
      <p:sp>
        <p:nvSpPr>
          <p:cNvPr id="7" name="Ellipse 6"/>
          <p:cNvSpPr/>
          <p:nvPr/>
        </p:nvSpPr>
        <p:spPr>
          <a:xfrm>
            <a:off x="4211960" y="4653136"/>
            <a:ext cx="720080" cy="720080"/>
          </a:xfrm>
          <a:prstGeom prst="ellipse">
            <a:avLst/>
          </a:prstGeom>
          <a:ln w="762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T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8" name="Ellipse 7"/>
          <p:cNvSpPr/>
          <p:nvPr/>
        </p:nvSpPr>
        <p:spPr>
          <a:xfrm>
            <a:off x="6389629" y="6001395"/>
            <a:ext cx="720080" cy="720080"/>
          </a:xfrm>
          <a:prstGeom prst="ellipse">
            <a:avLst/>
          </a:prstGeom>
          <a:ln w="762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F</a:t>
            </a:r>
          </a:p>
        </p:txBody>
      </p:sp>
      <p:sp>
        <p:nvSpPr>
          <p:cNvPr id="9" name="Ellipse 8"/>
          <p:cNvSpPr/>
          <p:nvPr/>
        </p:nvSpPr>
        <p:spPr>
          <a:xfrm>
            <a:off x="6380707" y="4653136"/>
            <a:ext cx="720080" cy="7200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0" name="Ellipse 9"/>
          <p:cNvSpPr/>
          <p:nvPr/>
        </p:nvSpPr>
        <p:spPr>
          <a:xfrm>
            <a:off x="6389629" y="3234763"/>
            <a:ext cx="720080" cy="7200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1" name="Ellipse 10"/>
          <p:cNvSpPr/>
          <p:nvPr/>
        </p:nvSpPr>
        <p:spPr>
          <a:xfrm>
            <a:off x="4211960" y="3234763"/>
            <a:ext cx="720080" cy="7200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2" name="Ellipse 11"/>
          <p:cNvSpPr/>
          <p:nvPr/>
        </p:nvSpPr>
        <p:spPr>
          <a:xfrm>
            <a:off x="2051926" y="3212976"/>
            <a:ext cx="720080" cy="7200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3" name="Ellipse 12"/>
          <p:cNvSpPr/>
          <p:nvPr/>
        </p:nvSpPr>
        <p:spPr>
          <a:xfrm>
            <a:off x="2050893" y="4653136"/>
            <a:ext cx="720080" cy="7200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4" name="Ellipse 13"/>
          <p:cNvSpPr/>
          <p:nvPr/>
        </p:nvSpPr>
        <p:spPr>
          <a:xfrm>
            <a:off x="2051720" y="6021288"/>
            <a:ext cx="720080" cy="7200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5" name="Ellipse 14"/>
          <p:cNvSpPr/>
          <p:nvPr/>
        </p:nvSpPr>
        <p:spPr>
          <a:xfrm>
            <a:off x="4211960" y="6021288"/>
            <a:ext cx="720080" cy="7200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F</a:t>
            </a:r>
          </a:p>
        </p:txBody>
      </p:sp>
      <p:cxnSp>
        <p:nvCxnSpPr>
          <p:cNvPr id="16" name="Connecteur droit 15"/>
          <p:cNvCxnSpPr>
            <a:stCxn id="12" idx="6"/>
            <a:endCxn id="11" idx="2"/>
          </p:cNvCxnSpPr>
          <p:nvPr/>
        </p:nvCxnSpPr>
        <p:spPr>
          <a:xfrm>
            <a:off x="2772006" y="3573016"/>
            <a:ext cx="1439954" cy="217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>
            <a:stCxn id="11" idx="6"/>
            <a:endCxn id="10" idx="2"/>
          </p:cNvCxnSpPr>
          <p:nvPr/>
        </p:nvCxnSpPr>
        <p:spPr>
          <a:xfrm>
            <a:off x="4932040" y="3594803"/>
            <a:ext cx="1457589" cy="0"/>
          </a:xfrm>
          <a:prstGeom prst="line">
            <a:avLst/>
          </a:prstGeom>
          <a:ln w="76200" cmpd="sng">
            <a:solidFill>
              <a:srgbClr val="FF0000"/>
            </a:solidFill>
            <a:head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>
            <a:stCxn id="12" idx="4"/>
            <a:endCxn id="13" idx="0"/>
          </p:cNvCxnSpPr>
          <p:nvPr/>
        </p:nvCxnSpPr>
        <p:spPr>
          <a:xfrm flipH="1">
            <a:off x="2410933" y="3933056"/>
            <a:ext cx="1033" cy="720080"/>
          </a:xfrm>
          <a:prstGeom prst="line">
            <a:avLst/>
          </a:prstGeom>
          <a:ln w="76200" cmpd="sng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>
            <a:stCxn id="11" idx="4"/>
            <a:endCxn id="7" idx="0"/>
          </p:cNvCxnSpPr>
          <p:nvPr/>
        </p:nvCxnSpPr>
        <p:spPr>
          <a:xfrm>
            <a:off x="4572000" y="3954843"/>
            <a:ext cx="0" cy="698293"/>
          </a:xfrm>
          <a:prstGeom prst="line">
            <a:avLst/>
          </a:prstGeom>
          <a:ln w="76200" cmpd="sng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>
            <a:stCxn id="10" idx="4"/>
            <a:endCxn id="9" idx="0"/>
          </p:cNvCxnSpPr>
          <p:nvPr/>
        </p:nvCxnSpPr>
        <p:spPr>
          <a:xfrm flipH="1">
            <a:off x="6740747" y="3954843"/>
            <a:ext cx="8922" cy="69829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>
            <a:stCxn id="9" idx="4"/>
            <a:endCxn id="8" idx="0"/>
          </p:cNvCxnSpPr>
          <p:nvPr/>
        </p:nvCxnSpPr>
        <p:spPr>
          <a:xfrm>
            <a:off x="6740747" y="5373216"/>
            <a:ext cx="8922" cy="628179"/>
          </a:xfrm>
          <a:prstGeom prst="line">
            <a:avLst/>
          </a:prstGeom>
          <a:ln w="76200" cmpd="sng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>
            <a:stCxn id="9" idx="2"/>
            <a:endCxn id="7" idx="6"/>
          </p:cNvCxnSpPr>
          <p:nvPr/>
        </p:nvCxnSpPr>
        <p:spPr>
          <a:xfrm flipH="1">
            <a:off x="4932040" y="5013176"/>
            <a:ext cx="144866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>
            <a:stCxn id="13" idx="6"/>
            <a:endCxn id="7" idx="2"/>
          </p:cNvCxnSpPr>
          <p:nvPr/>
        </p:nvCxnSpPr>
        <p:spPr>
          <a:xfrm>
            <a:off x="2770973" y="5013176"/>
            <a:ext cx="1440987" cy="0"/>
          </a:xfrm>
          <a:prstGeom prst="line">
            <a:avLst/>
          </a:prstGeom>
          <a:ln w="76200" cmpd="sng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>
            <a:stCxn id="7" idx="4"/>
            <a:endCxn id="15" idx="0"/>
          </p:cNvCxnSpPr>
          <p:nvPr/>
        </p:nvCxnSpPr>
        <p:spPr>
          <a:xfrm>
            <a:off x="4572000" y="5373216"/>
            <a:ext cx="0" cy="64807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>
            <a:stCxn id="13" idx="4"/>
            <a:endCxn id="14" idx="0"/>
          </p:cNvCxnSpPr>
          <p:nvPr/>
        </p:nvCxnSpPr>
        <p:spPr>
          <a:xfrm>
            <a:off x="2410933" y="5373216"/>
            <a:ext cx="827" cy="648072"/>
          </a:xfrm>
          <a:prstGeom prst="line">
            <a:avLst/>
          </a:prstGeom>
          <a:ln w="76200" cmpd="sng">
            <a:solidFill>
              <a:srgbClr val="FF0000"/>
            </a:solidFill>
            <a:head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>
            <a:stCxn id="14" idx="6"/>
            <a:endCxn id="15" idx="2"/>
          </p:cNvCxnSpPr>
          <p:nvPr/>
        </p:nvCxnSpPr>
        <p:spPr>
          <a:xfrm>
            <a:off x="2771800" y="6381328"/>
            <a:ext cx="144016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>
            <a:stCxn id="15" idx="6"/>
            <a:endCxn id="8" idx="2"/>
          </p:cNvCxnSpPr>
          <p:nvPr/>
        </p:nvCxnSpPr>
        <p:spPr>
          <a:xfrm flipV="1">
            <a:off x="4932040" y="6361435"/>
            <a:ext cx="1457589" cy="19893"/>
          </a:xfrm>
          <a:prstGeom prst="line">
            <a:avLst/>
          </a:prstGeom>
          <a:ln w="76200" cmpd="sng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ZoneTexte 27"/>
          <p:cNvSpPr txBox="1"/>
          <p:nvPr/>
        </p:nvSpPr>
        <p:spPr>
          <a:xfrm>
            <a:off x="1403648" y="2924944"/>
            <a:ext cx="7495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F,1</a:t>
            </a:r>
            <a:endParaRPr lang="en-US" sz="3600" b="1" dirty="0"/>
          </a:p>
        </p:txBody>
      </p:sp>
      <p:sp>
        <p:nvSpPr>
          <p:cNvPr id="29" name="ZoneTexte 28"/>
          <p:cNvSpPr txBox="1"/>
          <p:nvPr/>
        </p:nvSpPr>
        <p:spPr>
          <a:xfrm>
            <a:off x="1446162" y="5589240"/>
            <a:ext cx="7495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F,1</a:t>
            </a:r>
            <a:endParaRPr lang="en-US" sz="3600" b="1" dirty="0"/>
          </a:p>
        </p:txBody>
      </p:sp>
      <p:sp>
        <p:nvSpPr>
          <p:cNvPr id="30" name="ZoneTexte 29"/>
          <p:cNvSpPr txBox="1"/>
          <p:nvPr/>
        </p:nvSpPr>
        <p:spPr>
          <a:xfrm>
            <a:off x="3563888" y="5807005"/>
            <a:ext cx="7495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F</a:t>
            </a:r>
            <a:r>
              <a:rPr lang="en-US" sz="3600" b="1" dirty="0" smtClean="0"/>
              <a:t>,1</a:t>
            </a:r>
            <a:endParaRPr lang="en-US" sz="3600" b="1" dirty="0"/>
          </a:p>
        </p:txBody>
      </p:sp>
      <p:sp>
        <p:nvSpPr>
          <p:cNvPr id="31" name="ZoneTexte 30"/>
          <p:cNvSpPr txBox="1"/>
          <p:nvPr/>
        </p:nvSpPr>
        <p:spPr>
          <a:xfrm>
            <a:off x="5724128" y="4427230"/>
            <a:ext cx="7495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F,1</a:t>
            </a:r>
            <a:endParaRPr lang="en-US" sz="3600" b="1" dirty="0"/>
          </a:p>
        </p:txBody>
      </p:sp>
      <p:sp>
        <p:nvSpPr>
          <p:cNvPr id="32" name="ZoneTexte 31"/>
          <p:cNvSpPr txBox="1"/>
          <p:nvPr/>
        </p:nvSpPr>
        <p:spPr>
          <a:xfrm>
            <a:off x="5724128" y="2949414"/>
            <a:ext cx="7495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F,1</a:t>
            </a:r>
            <a:endParaRPr lang="en-US" sz="3600" b="1" dirty="0"/>
          </a:p>
        </p:txBody>
      </p:sp>
      <p:sp>
        <p:nvSpPr>
          <p:cNvPr id="33" name="ZoneTexte 32"/>
          <p:cNvSpPr txBox="1"/>
          <p:nvPr/>
        </p:nvSpPr>
        <p:spPr>
          <a:xfrm>
            <a:off x="3491880" y="2953118"/>
            <a:ext cx="7495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F,2</a:t>
            </a:r>
            <a:endParaRPr lang="en-US" sz="3600" b="1" dirty="0"/>
          </a:p>
        </p:txBody>
      </p:sp>
      <p:sp>
        <p:nvSpPr>
          <p:cNvPr id="34" name="ZoneTexte 33"/>
          <p:cNvSpPr txBox="1"/>
          <p:nvPr/>
        </p:nvSpPr>
        <p:spPr>
          <a:xfrm>
            <a:off x="5724128" y="5733256"/>
            <a:ext cx="7495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F,3</a:t>
            </a:r>
            <a:endParaRPr lang="en-US" sz="3600" b="1" dirty="0"/>
          </a:p>
        </p:txBody>
      </p:sp>
      <p:sp>
        <p:nvSpPr>
          <p:cNvPr id="35" name="ZoneTexte 34"/>
          <p:cNvSpPr txBox="1"/>
          <p:nvPr/>
        </p:nvSpPr>
        <p:spPr>
          <a:xfrm>
            <a:off x="1403648" y="4366845"/>
            <a:ext cx="7495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F,3</a:t>
            </a:r>
            <a:endParaRPr lang="en-US" sz="3600" b="1" dirty="0"/>
          </a:p>
        </p:txBody>
      </p:sp>
      <p:sp>
        <p:nvSpPr>
          <p:cNvPr id="36" name="ZoneTexte 35"/>
          <p:cNvSpPr txBox="1"/>
          <p:nvPr/>
        </p:nvSpPr>
        <p:spPr>
          <a:xfrm>
            <a:off x="3563888" y="4371198"/>
            <a:ext cx="7662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T</a:t>
            </a:r>
            <a:r>
              <a:rPr lang="en-US" sz="3600" b="1" dirty="0" smtClean="0"/>
              <a:t>,6</a:t>
            </a:r>
            <a:endParaRPr lang="en-US" sz="3600" b="1" dirty="0"/>
          </a:p>
        </p:txBody>
      </p:sp>
      <p:sp>
        <p:nvSpPr>
          <p:cNvPr id="37" name="Espace réservé de la date 3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04/06/2014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1444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compute a cycle?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Third Phase: </a:t>
            </a:r>
            <a:r>
              <a:rPr lang="en-US" dirty="0" smtClean="0"/>
              <a:t>broadcast of the result</a:t>
            </a:r>
          </a:p>
          <a:p>
            <a:pPr lvl="1"/>
            <a:r>
              <a:rPr lang="en-US" dirty="0" smtClean="0"/>
              <a:t>Each process computes the </a:t>
            </a:r>
            <a:r>
              <a:rPr lang="en-US" i="1" dirty="0" smtClean="0">
                <a:solidFill>
                  <a:srgbClr val="FF0000"/>
                </a:solidFill>
              </a:rPr>
              <a:t>disjunction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of all the </a:t>
            </a:r>
            <a:r>
              <a:rPr lang="en-US" b="1" dirty="0" smtClean="0"/>
              <a:t>UNIQ</a:t>
            </a:r>
            <a:r>
              <a:rPr lang="en-US" dirty="0" smtClean="0"/>
              <a:t> variables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AlgoTel'2014, Ile de Ré</a:t>
            </a:r>
            <a:endParaRPr lang="en-US" dirty="0"/>
          </a:p>
        </p:txBody>
      </p:sp>
      <p:sp>
        <p:nvSpPr>
          <p:cNvPr id="5" name="Espace réservé du pied de page 3"/>
          <p:cNvSpPr txBox="1">
            <a:spLocks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ICDCN'2014, Coimbatore</a:t>
            </a:r>
            <a:endParaRPr lang="en-US" dirty="0"/>
          </a:p>
        </p:txBody>
      </p:sp>
      <p:sp>
        <p:nvSpPr>
          <p:cNvPr id="6" name="Espace réservé du pied de page 3"/>
          <p:cNvSpPr txBox="1">
            <a:spLocks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ICDCN'2014, Coimbatore</a:t>
            </a:r>
            <a:endParaRPr lang="en-US" dirty="0"/>
          </a:p>
        </p:txBody>
      </p:sp>
      <p:sp>
        <p:nvSpPr>
          <p:cNvPr id="7" name="Ellipse 6"/>
          <p:cNvSpPr/>
          <p:nvPr/>
        </p:nvSpPr>
        <p:spPr>
          <a:xfrm>
            <a:off x="4211960" y="4653136"/>
            <a:ext cx="720080" cy="720080"/>
          </a:xfrm>
          <a:prstGeom prst="ellipse">
            <a:avLst/>
          </a:prstGeom>
          <a:ln w="762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T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8" name="Ellipse 7"/>
          <p:cNvSpPr/>
          <p:nvPr/>
        </p:nvSpPr>
        <p:spPr>
          <a:xfrm>
            <a:off x="6389629" y="6001395"/>
            <a:ext cx="720080" cy="720080"/>
          </a:xfrm>
          <a:prstGeom prst="ellipse">
            <a:avLst/>
          </a:prstGeom>
          <a:ln w="762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F</a:t>
            </a:r>
          </a:p>
        </p:txBody>
      </p:sp>
      <p:sp>
        <p:nvSpPr>
          <p:cNvPr id="9" name="Ellipse 8"/>
          <p:cNvSpPr/>
          <p:nvPr/>
        </p:nvSpPr>
        <p:spPr>
          <a:xfrm>
            <a:off x="6380707" y="4653136"/>
            <a:ext cx="720080" cy="7200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0" name="Ellipse 9"/>
          <p:cNvSpPr/>
          <p:nvPr/>
        </p:nvSpPr>
        <p:spPr>
          <a:xfrm>
            <a:off x="6389629" y="3234763"/>
            <a:ext cx="720080" cy="7200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1" name="Ellipse 10"/>
          <p:cNvSpPr/>
          <p:nvPr/>
        </p:nvSpPr>
        <p:spPr>
          <a:xfrm>
            <a:off x="4211960" y="3234763"/>
            <a:ext cx="720080" cy="7200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2" name="Ellipse 11"/>
          <p:cNvSpPr/>
          <p:nvPr/>
        </p:nvSpPr>
        <p:spPr>
          <a:xfrm>
            <a:off x="2051926" y="3212976"/>
            <a:ext cx="720080" cy="7200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3" name="Ellipse 12"/>
          <p:cNvSpPr/>
          <p:nvPr/>
        </p:nvSpPr>
        <p:spPr>
          <a:xfrm>
            <a:off x="2050893" y="4653136"/>
            <a:ext cx="720080" cy="7200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4" name="Ellipse 13"/>
          <p:cNvSpPr/>
          <p:nvPr/>
        </p:nvSpPr>
        <p:spPr>
          <a:xfrm>
            <a:off x="2051720" y="6021288"/>
            <a:ext cx="720080" cy="7200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5" name="Ellipse 14"/>
          <p:cNvSpPr/>
          <p:nvPr/>
        </p:nvSpPr>
        <p:spPr>
          <a:xfrm>
            <a:off x="4211960" y="6021288"/>
            <a:ext cx="720080" cy="7200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F</a:t>
            </a:r>
          </a:p>
        </p:txBody>
      </p:sp>
      <p:cxnSp>
        <p:nvCxnSpPr>
          <p:cNvPr id="16" name="Connecteur droit 15"/>
          <p:cNvCxnSpPr>
            <a:stCxn id="12" idx="6"/>
            <a:endCxn id="11" idx="2"/>
          </p:cNvCxnSpPr>
          <p:nvPr/>
        </p:nvCxnSpPr>
        <p:spPr>
          <a:xfrm>
            <a:off x="2772006" y="3573016"/>
            <a:ext cx="1439954" cy="217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>
            <a:stCxn id="11" idx="6"/>
            <a:endCxn id="10" idx="2"/>
          </p:cNvCxnSpPr>
          <p:nvPr/>
        </p:nvCxnSpPr>
        <p:spPr>
          <a:xfrm>
            <a:off x="4932040" y="3594803"/>
            <a:ext cx="1457589" cy="0"/>
          </a:xfrm>
          <a:prstGeom prst="line">
            <a:avLst/>
          </a:prstGeom>
          <a:ln w="76200" cmpd="sng">
            <a:solidFill>
              <a:srgbClr val="FF0000"/>
            </a:solidFill>
            <a:head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>
            <a:stCxn id="12" idx="4"/>
            <a:endCxn id="13" idx="0"/>
          </p:cNvCxnSpPr>
          <p:nvPr/>
        </p:nvCxnSpPr>
        <p:spPr>
          <a:xfrm flipH="1">
            <a:off x="2410933" y="3933056"/>
            <a:ext cx="1033" cy="720080"/>
          </a:xfrm>
          <a:prstGeom prst="line">
            <a:avLst/>
          </a:prstGeom>
          <a:ln w="76200" cmpd="sng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>
            <a:stCxn id="11" idx="4"/>
            <a:endCxn id="7" idx="0"/>
          </p:cNvCxnSpPr>
          <p:nvPr/>
        </p:nvCxnSpPr>
        <p:spPr>
          <a:xfrm>
            <a:off x="4572000" y="3954843"/>
            <a:ext cx="0" cy="698293"/>
          </a:xfrm>
          <a:prstGeom prst="line">
            <a:avLst/>
          </a:prstGeom>
          <a:ln w="76200" cmpd="sng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>
            <a:stCxn id="10" idx="4"/>
            <a:endCxn id="9" idx="0"/>
          </p:cNvCxnSpPr>
          <p:nvPr/>
        </p:nvCxnSpPr>
        <p:spPr>
          <a:xfrm flipH="1">
            <a:off x="6740747" y="3954843"/>
            <a:ext cx="8922" cy="69829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>
            <a:stCxn id="9" idx="4"/>
            <a:endCxn id="8" idx="0"/>
          </p:cNvCxnSpPr>
          <p:nvPr/>
        </p:nvCxnSpPr>
        <p:spPr>
          <a:xfrm>
            <a:off x="6740747" y="5373216"/>
            <a:ext cx="8922" cy="628179"/>
          </a:xfrm>
          <a:prstGeom prst="line">
            <a:avLst/>
          </a:prstGeom>
          <a:ln w="76200" cmpd="sng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>
            <a:stCxn id="9" idx="2"/>
            <a:endCxn id="7" idx="6"/>
          </p:cNvCxnSpPr>
          <p:nvPr/>
        </p:nvCxnSpPr>
        <p:spPr>
          <a:xfrm flipH="1">
            <a:off x="4932040" y="5013176"/>
            <a:ext cx="144866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>
            <a:stCxn id="13" idx="6"/>
            <a:endCxn id="7" idx="2"/>
          </p:cNvCxnSpPr>
          <p:nvPr/>
        </p:nvCxnSpPr>
        <p:spPr>
          <a:xfrm>
            <a:off x="2770973" y="5013176"/>
            <a:ext cx="1440987" cy="0"/>
          </a:xfrm>
          <a:prstGeom prst="line">
            <a:avLst/>
          </a:prstGeom>
          <a:ln w="76200" cmpd="sng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>
            <a:stCxn id="7" idx="4"/>
            <a:endCxn id="15" idx="0"/>
          </p:cNvCxnSpPr>
          <p:nvPr/>
        </p:nvCxnSpPr>
        <p:spPr>
          <a:xfrm>
            <a:off x="4572000" y="5373216"/>
            <a:ext cx="0" cy="64807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>
            <a:stCxn id="13" idx="4"/>
            <a:endCxn id="14" idx="0"/>
          </p:cNvCxnSpPr>
          <p:nvPr/>
        </p:nvCxnSpPr>
        <p:spPr>
          <a:xfrm>
            <a:off x="2410933" y="5373216"/>
            <a:ext cx="827" cy="648072"/>
          </a:xfrm>
          <a:prstGeom prst="line">
            <a:avLst/>
          </a:prstGeom>
          <a:ln w="76200" cmpd="sng">
            <a:solidFill>
              <a:srgbClr val="FF0000"/>
            </a:solidFill>
            <a:head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>
            <a:stCxn id="14" idx="6"/>
            <a:endCxn id="15" idx="2"/>
          </p:cNvCxnSpPr>
          <p:nvPr/>
        </p:nvCxnSpPr>
        <p:spPr>
          <a:xfrm>
            <a:off x="2771800" y="6381328"/>
            <a:ext cx="144016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>
            <a:stCxn id="15" idx="6"/>
            <a:endCxn id="8" idx="2"/>
          </p:cNvCxnSpPr>
          <p:nvPr/>
        </p:nvCxnSpPr>
        <p:spPr>
          <a:xfrm flipV="1">
            <a:off x="4932040" y="6361435"/>
            <a:ext cx="1457589" cy="19893"/>
          </a:xfrm>
          <a:prstGeom prst="line">
            <a:avLst/>
          </a:prstGeom>
          <a:ln w="76200" cmpd="sng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ZoneTexte 27"/>
          <p:cNvSpPr txBox="1"/>
          <p:nvPr/>
        </p:nvSpPr>
        <p:spPr>
          <a:xfrm>
            <a:off x="1403648" y="2924944"/>
            <a:ext cx="7495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F,1</a:t>
            </a:r>
            <a:endParaRPr lang="en-US" sz="3600" b="1" dirty="0"/>
          </a:p>
        </p:txBody>
      </p:sp>
      <p:sp>
        <p:nvSpPr>
          <p:cNvPr id="29" name="ZoneTexte 28"/>
          <p:cNvSpPr txBox="1"/>
          <p:nvPr/>
        </p:nvSpPr>
        <p:spPr>
          <a:xfrm>
            <a:off x="1446162" y="5589240"/>
            <a:ext cx="7495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F,1</a:t>
            </a:r>
            <a:endParaRPr lang="en-US" sz="3600" b="1" dirty="0"/>
          </a:p>
        </p:txBody>
      </p:sp>
      <p:sp>
        <p:nvSpPr>
          <p:cNvPr id="30" name="ZoneTexte 29"/>
          <p:cNvSpPr txBox="1"/>
          <p:nvPr/>
        </p:nvSpPr>
        <p:spPr>
          <a:xfrm>
            <a:off x="3563888" y="5807005"/>
            <a:ext cx="7662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T,1</a:t>
            </a:r>
            <a:endParaRPr lang="en-US" sz="3600" b="1" dirty="0"/>
          </a:p>
        </p:txBody>
      </p:sp>
      <p:sp>
        <p:nvSpPr>
          <p:cNvPr id="31" name="ZoneTexte 30"/>
          <p:cNvSpPr txBox="1"/>
          <p:nvPr/>
        </p:nvSpPr>
        <p:spPr>
          <a:xfrm>
            <a:off x="5724128" y="4427230"/>
            <a:ext cx="7662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T</a:t>
            </a:r>
            <a:r>
              <a:rPr lang="en-US" sz="3600" b="1" dirty="0" smtClean="0"/>
              <a:t>,1</a:t>
            </a:r>
            <a:endParaRPr lang="en-US" sz="3600" b="1" dirty="0"/>
          </a:p>
        </p:txBody>
      </p:sp>
      <p:sp>
        <p:nvSpPr>
          <p:cNvPr id="32" name="ZoneTexte 31"/>
          <p:cNvSpPr txBox="1"/>
          <p:nvPr/>
        </p:nvSpPr>
        <p:spPr>
          <a:xfrm>
            <a:off x="5724128" y="2949414"/>
            <a:ext cx="7495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F,1</a:t>
            </a:r>
            <a:endParaRPr lang="en-US" sz="3600" b="1" dirty="0"/>
          </a:p>
        </p:txBody>
      </p:sp>
      <p:sp>
        <p:nvSpPr>
          <p:cNvPr id="33" name="ZoneTexte 32"/>
          <p:cNvSpPr txBox="1"/>
          <p:nvPr/>
        </p:nvSpPr>
        <p:spPr>
          <a:xfrm>
            <a:off x="3491880" y="2953118"/>
            <a:ext cx="7662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T</a:t>
            </a:r>
            <a:r>
              <a:rPr lang="en-US" sz="3600" b="1" dirty="0" smtClean="0"/>
              <a:t>,2</a:t>
            </a:r>
            <a:endParaRPr lang="en-US" sz="3600" b="1" dirty="0"/>
          </a:p>
        </p:txBody>
      </p:sp>
      <p:sp>
        <p:nvSpPr>
          <p:cNvPr id="34" name="ZoneTexte 33"/>
          <p:cNvSpPr txBox="1"/>
          <p:nvPr/>
        </p:nvSpPr>
        <p:spPr>
          <a:xfrm>
            <a:off x="5724128" y="5733256"/>
            <a:ext cx="7495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F,3</a:t>
            </a:r>
            <a:endParaRPr lang="en-US" sz="3600" b="1" dirty="0"/>
          </a:p>
        </p:txBody>
      </p:sp>
      <p:sp>
        <p:nvSpPr>
          <p:cNvPr id="35" name="ZoneTexte 34"/>
          <p:cNvSpPr txBox="1"/>
          <p:nvPr/>
        </p:nvSpPr>
        <p:spPr>
          <a:xfrm>
            <a:off x="1403648" y="4366845"/>
            <a:ext cx="7662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T</a:t>
            </a:r>
            <a:r>
              <a:rPr lang="en-US" sz="3600" b="1" dirty="0" smtClean="0"/>
              <a:t>,3</a:t>
            </a:r>
            <a:endParaRPr lang="en-US" sz="3600" b="1" dirty="0"/>
          </a:p>
        </p:txBody>
      </p:sp>
      <p:sp>
        <p:nvSpPr>
          <p:cNvPr id="36" name="ZoneTexte 35"/>
          <p:cNvSpPr txBox="1"/>
          <p:nvPr/>
        </p:nvSpPr>
        <p:spPr>
          <a:xfrm>
            <a:off x="3563888" y="4371198"/>
            <a:ext cx="7662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T</a:t>
            </a:r>
            <a:r>
              <a:rPr lang="en-US" sz="3600" b="1" dirty="0" smtClean="0"/>
              <a:t>,6</a:t>
            </a:r>
            <a:endParaRPr lang="en-US" sz="3600" b="1" dirty="0"/>
          </a:p>
        </p:txBody>
      </p:sp>
      <p:sp>
        <p:nvSpPr>
          <p:cNvPr id="37" name="Espace réservé de la date 3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04/06/2014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0292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compute a cycle?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Third Phase: </a:t>
            </a:r>
            <a:r>
              <a:rPr lang="en-US" dirty="0" smtClean="0"/>
              <a:t>broadcast of the result</a:t>
            </a:r>
          </a:p>
          <a:p>
            <a:pPr lvl="1"/>
            <a:r>
              <a:rPr lang="en-US" dirty="0" smtClean="0"/>
              <a:t>Each process computes the </a:t>
            </a:r>
            <a:r>
              <a:rPr lang="en-US" i="1" dirty="0" smtClean="0">
                <a:solidFill>
                  <a:srgbClr val="FF0000"/>
                </a:solidFill>
              </a:rPr>
              <a:t>disjunction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of all the </a:t>
            </a:r>
            <a:r>
              <a:rPr lang="en-US" b="1" dirty="0" smtClean="0"/>
              <a:t>UNIQ</a:t>
            </a:r>
            <a:r>
              <a:rPr lang="en-US" dirty="0" smtClean="0"/>
              <a:t> variables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AlgoTel'2014, Ile de Ré</a:t>
            </a:r>
            <a:endParaRPr lang="en-US" dirty="0"/>
          </a:p>
        </p:txBody>
      </p:sp>
      <p:sp>
        <p:nvSpPr>
          <p:cNvPr id="5" name="Espace réservé du pied de page 3"/>
          <p:cNvSpPr txBox="1">
            <a:spLocks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ICDCN'2014, Coimbatore</a:t>
            </a:r>
            <a:endParaRPr lang="en-US" dirty="0"/>
          </a:p>
        </p:txBody>
      </p:sp>
      <p:sp>
        <p:nvSpPr>
          <p:cNvPr id="6" name="Espace réservé du pied de page 3"/>
          <p:cNvSpPr txBox="1">
            <a:spLocks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ICDCN'2014, Coimbatore</a:t>
            </a:r>
            <a:endParaRPr lang="en-US" dirty="0"/>
          </a:p>
        </p:txBody>
      </p:sp>
      <p:sp>
        <p:nvSpPr>
          <p:cNvPr id="7" name="Ellipse 6"/>
          <p:cNvSpPr/>
          <p:nvPr/>
        </p:nvSpPr>
        <p:spPr>
          <a:xfrm>
            <a:off x="4211960" y="4653136"/>
            <a:ext cx="720080" cy="720080"/>
          </a:xfrm>
          <a:prstGeom prst="ellipse">
            <a:avLst/>
          </a:prstGeom>
          <a:ln w="762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T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8" name="Ellipse 7"/>
          <p:cNvSpPr/>
          <p:nvPr/>
        </p:nvSpPr>
        <p:spPr>
          <a:xfrm>
            <a:off x="6389629" y="6001395"/>
            <a:ext cx="720080" cy="720080"/>
          </a:xfrm>
          <a:prstGeom prst="ellipse">
            <a:avLst/>
          </a:prstGeom>
          <a:ln w="762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F</a:t>
            </a:r>
          </a:p>
        </p:txBody>
      </p:sp>
      <p:sp>
        <p:nvSpPr>
          <p:cNvPr id="9" name="Ellipse 8"/>
          <p:cNvSpPr/>
          <p:nvPr/>
        </p:nvSpPr>
        <p:spPr>
          <a:xfrm>
            <a:off x="6380707" y="4653136"/>
            <a:ext cx="720080" cy="7200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0" name="Ellipse 9"/>
          <p:cNvSpPr/>
          <p:nvPr/>
        </p:nvSpPr>
        <p:spPr>
          <a:xfrm>
            <a:off x="6389629" y="3234763"/>
            <a:ext cx="720080" cy="7200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1" name="Ellipse 10"/>
          <p:cNvSpPr/>
          <p:nvPr/>
        </p:nvSpPr>
        <p:spPr>
          <a:xfrm>
            <a:off x="4211960" y="3234763"/>
            <a:ext cx="720080" cy="7200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2" name="Ellipse 11"/>
          <p:cNvSpPr/>
          <p:nvPr/>
        </p:nvSpPr>
        <p:spPr>
          <a:xfrm>
            <a:off x="2051926" y="3212976"/>
            <a:ext cx="720080" cy="7200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3" name="Ellipse 12"/>
          <p:cNvSpPr/>
          <p:nvPr/>
        </p:nvSpPr>
        <p:spPr>
          <a:xfrm>
            <a:off x="2050893" y="4653136"/>
            <a:ext cx="720080" cy="7200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4" name="Ellipse 13"/>
          <p:cNvSpPr/>
          <p:nvPr/>
        </p:nvSpPr>
        <p:spPr>
          <a:xfrm>
            <a:off x="2051720" y="6021288"/>
            <a:ext cx="720080" cy="7200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5" name="Ellipse 14"/>
          <p:cNvSpPr/>
          <p:nvPr/>
        </p:nvSpPr>
        <p:spPr>
          <a:xfrm>
            <a:off x="4211960" y="6021288"/>
            <a:ext cx="720080" cy="7200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F</a:t>
            </a:r>
          </a:p>
        </p:txBody>
      </p:sp>
      <p:cxnSp>
        <p:nvCxnSpPr>
          <p:cNvPr id="16" name="Connecteur droit 15"/>
          <p:cNvCxnSpPr>
            <a:stCxn id="12" idx="6"/>
            <a:endCxn id="11" idx="2"/>
          </p:cNvCxnSpPr>
          <p:nvPr/>
        </p:nvCxnSpPr>
        <p:spPr>
          <a:xfrm>
            <a:off x="2772006" y="3573016"/>
            <a:ext cx="1439954" cy="217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>
            <a:stCxn id="11" idx="6"/>
            <a:endCxn id="10" idx="2"/>
          </p:cNvCxnSpPr>
          <p:nvPr/>
        </p:nvCxnSpPr>
        <p:spPr>
          <a:xfrm>
            <a:off x="4932040" y="3594803"/>
            <a:ext cx="1457589" cy="0"/>
          </a:xfrm>
          <a:prstGeom prst="line">
            <a:avLst/>
          </a:prstGeom>
          <a:ln w="76200" cmpd="sng">
            <a:solidFill>
              <a:srgbClr val="FF0000"/>
            </a:solidFill>
            <a:head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>
            <a:stCxn id="12" idx="4"/>
            <a:endCxn id="13" idx="0"/>
          </p:cNvCxnSpPr>
          <p:nvPr/>
        </p:nvCxnSpPr>
        <p:spPr>
          <a:xfrm flipH="1">
            <a:off x="2410933" y="3933056"/>
            <a:ext cx="1033" cy="720080"/>
          </a:xfrm>
          <a:prstGeom prst="line">
            <a:avLst/>
          </a:prstGeom>
          <a:ln w="76200" cmpd="sng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>
            <a:stCxn id="11" idx="4"/>
            <a:endCxn id="7" idx="0"/>
          </p:cNvCxnSpPr>
          <p:nvPr/>
        </p:nvCxnSpPr>
        <p:spPr>
          <a:xfrm>
            <a:off x="4572000" y="3954843"/>
            <a:ext cx="0" cy="698293"/>
          </a:xfrm>
          <a:prstGeom prst="line">
            <a:avLst/>
          </a:prstGeom>
          <a:ln w="76200" cmpd="sng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>
            <a:stCxn id="10" idx="4"/>
            <a:endCxn id="9" idx="0"/>
          </p:cNvCxnSpPr>
          <p:nvPr/>
        </p:nvCxnSpPr>
        <p:spPr>
          <a:xfrm flipH="1">
            <a:off x="6740747" y="3954843"/>
            <a:ext cx="8922" cy="69829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>
            <a:stCxn id="9" idx="4"/>
            <a:endCxn id="8" idx="0"/>
          </p:cNvCxnSpPr>
          <p:nvPr/>
        </p:nvCxnSpPr>
        <p:spPr>
          <a:xfrm>
            <a:off x="6740747" y="5373216"/>
            <a:ext cx="8922" cy="628179"/>
          </a:xfrm>
          <a:prstGeom prst="line">
            <a:avLst/>
          </a:prstGeom>
          <a:ln w="76200" cmpd="sng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>
            <a:stCxn id="9" idx="2"/>
            <a:endCxn id="7" idx="6"/>
          </p:cNvCxnSpPr>
          <p:nvPr/>
        </p:nvCxnSpPr>
        <p:spPr>
          <a:xfrm flipH="1">
            <a:off x="4932040" y="5013176"/>
            <a:ext cx="144866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>
            <a:stCxn id="13" idx="6"/>
            <a:endCxn id="7" idx="2"/>
          </p:cNvCxnSpPr>
          <p:nvPr/>
        </p:nvCxnSpPr>
        <p:spPr>
          <a:xfrm>
            <a:off x="2770973" y="5013176"/>
            <a:ext cx="1440987" cy="0"/>
          </a:xfrm>
          <a:prstGeom prst="line">
            <a:avLst/>
          </a:prstGeom>
          <a:ln w="76200" cmpd="sng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>
            <a:stCxn id="7" idx="4"/>
            <a:endCxn id="15" idx="0"/>
          </p:cNvCxnSpPr>
          <p:nvPr/>
        </p:nvCxnSpPr>
        <p:spPr>
          <a:xfrm>
            <a:off x="4572000" y="5373216"/>
            <a:ext cx="0" cy="64807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>
            <a:stCxn id="13" idx="4"/>
            <a:endCxn id="14" idx="0"/>
          </p:cNvCxnSpPr>
          <p:nvPr/>
        </p:nvCxnSpPr>
        <p:spPr>
          <a:xfrm>
            <a:off x="2410933" y="5373216"/>
            <a:ext cx="827" cy="648072"/>
          </a:xfrm>
          <a:prstGeom prst="line">
            <a:avLst/>
          </a:prstGeom>
          <a:ln w="76200" cmpd="sng">
            <a:solidFill>
              <a:srgbClr val="FF0000"/>
            </a:solidFill>
            <a:head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>
            <a:stCxn id="14" idx="6"/>
            <a:endCxn id="15" idx="2"/>
          </p:cNvCxnSpPr>
          <p:nvPr/>
        </p:nvCxnSpPr>
        <p:spPr>
          <a:xfrm>
            <a:off x="2771800" y="6381328"/>
            <a:ext cx="144016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>
            <a:stCxn id="15" idx="6"/>
            <a:endCxn id="8" idx="2"/>
          </p:cNvCxnSpPr>
          <p:nvPr/>
        </p:nvCxnSpPr>
        <p:spPr>
          <a:xfrm flipV="1">
            <a:off x="4932040" y="6361435"/>
            <a:ext cx="1457589" cy="19893"/>
          </a:xfrm>
          <a:prstGeom prst="line">
            <a:avLst/>
          </a:prstGeom>
          <a:ln w="76200" cmpd="sng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ZoneTexte 27"/>
          <p:cNvSpPr txBox="1"/>
          <p:nvPr/>
        </p:nvSpPr>
        <p:spPr>
          <a:xfrm>
            <a:off x="1403648" y="2924944"/>
            <a:ext cx="7662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T</a:t>
            </a:r>
            <a:r>
              <a:rPr lang="en-US" sz="3600" b="1" dirty="0" smtClean="0"/>
              <a:t>,1</a:t>
            </a:r>
            <a:endParaRPr lang="en-US" sz="3600" b="1" dirty="0"/>
          </a:p>
        </p:txBody>
      </p:sp>
      <p:sp>
        <p:nvSpPr>
          <p:cNvPr id="29" name="ZoneTexte 28"/>
          <p:cNvSpPr txBox="1"/>
          <p:nvPr/>
        </p:nvSpPr>
        <p:spPr>
          <a:xfrm>
            <a:off x="1446162" y="5589240"/>
            <a:ext cx="7662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T</a:t>
            </a:r>
            <a:r>
              <a:rPr lang="en-US" sz="3600" b="1" dirty="0" smtClean="0"/>
              <a:t>,1</a:t>
            </a:r>
            <a:endParaRPr lang="en-US" sz="3600" b="1" dirty="0"/>
          </a:p>
        </p:txBody>
      </p:sp>
      <p:sp>
        <p:nvSpPr>
          <p:cNvPr id="30" name="ZoneTexte 29"/>
          <p:cNvSpPr txBox="1"/>
          <p:nvPr/>
        </p:nvSpPr>
        <p:spPr>
          <a:xfrm>
            <a:off x="3563888" y="5807005"/>
            <a:ext cx="7662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T,1</a:t>
            </a:r>
            <a:endParaRPr lang="en-US" sz="3600" b="1" dirty="0"/>
          </a:p>
        </p:txBody>
      </p:sp>
      <p:sp>
        <p:nvSpPr>
          <p:cNvPr id="31" name="ZoneTexte 30"/>
          <p:cNvSpPr txBox="1"/>
          <p:nvPr/>
        </p:nvSpPr>
        <p:spPr>
          <a:xfrm>
            <a:off x="5724128" y="4427230"/>
            <a:ext cx="7662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T</a:t>
            </a:r>
            <a:r>
              <a:rPr lang="en-US" sz="3600" b="1" dirty="0" smtClean="0"/>
              <a:t>,1</a:t>
            </a:r>
            <a:endParaRPr lang="en-US" sz="3600" b="1" dirty="0"/>
          </a:p>
        </p:txBody>
      </p:sp>
      <p:sp>
        <p:nvSpPr>
          <p:cNvPr id="32" name="ZoneTexte 31"/>
          <p:cNvSpPr txBox="1"/>
          <p:nvPr/>
        </p:nvSpPr>
        <p:spPr>
          <a:xfrm>
            <a:off x="5724128" y="2949414"/>
            <a:ext cx="7662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T</a:t>
            </a:r>
            <a:r>
              <a:rPr lang="en-US" sz="3600" b="1" dirty="0" smtClean="0"/>
              <a:t>,1</a:t>
            </a:r>
            <a:endParaRPr lang="en-US" sz="3600" b="1" dirty="0"/>
          </a:p>
        </p:txBody>
      </p:sp>
      <p:sp>
        <p:nvSpPr>
          <p:cNvPr id="33" name="ZoneTexte 32"/>
          <p:cNvSpPr txBox="1"/>
          <p:nvPr/>
        </p:nvSpPr>
        <p:spPr>
          <a:xfrm>
            <a:off x="3491880" y="2953118"/>
            <a:ext cx="7662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T</a:t>
            </a:r>
            <a:r>
              <a:rPr lang="en-US" sz="3600" b="1" dirty="0" smtClean="0"/>
              <a:t>,2</a:t>
            </a:r>
            <a:endParaRPr lang="en-US" sz="3600" b="1" dirty="0"/>
          </a:p>
        </p:txBody>
      </p:sp>
      <p:sp>
        <p:nvSpPr>
          <p:cNvPr id="34" name="ZoneTexte 33"/>
          <p:cNvSpPr txBox="1"/>
          <p:nvPr/>
        </p:nvSpPr>
        <p:spPr>
          <a:xfrm>
            <a:off x="5724128" y="5733256"/>
            <a:ext cx="7662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T</a:t>
            </a:r>
            <a:r>
              <a:rPr lang="en-US" sz="3600" b="1" dirty="0" smtClean="0"/>
              <a:t>,3</a:t>
            </a:r>
            <a:endParaRPr lang="en-US" sz="3600" b="1" dirty="0"/>
          </a:p>
        </p:txBody>
      </p:sp>
      <p:sp>
        <p:nvSpPr>
          <p:cNvPr id="35" name="ZoneTexte 34"/>
          <p:cNvSpPr txBox="1"/>
          <p:nvPr/>
        </p:nvSpPr>
        <p:spPr>
          <a:xfrm>
            <a:off x="1403648" y="4366845"/>
            <a:ext cx="7662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T</a:t>
            </a:r>
            <a:r>
              <a:rPr lang="en-US" sz="3600" b="1" dirty="0" smtClean="0"/>
              <a:t>,3</a:t>
            </a:r>
            <a:endParaRPr lang="en-US" sz="3600" b="1" dirty="0"/>
          </a:p>
        </p:txBody>
      </p:sp>
      <p:sp>
        <p:nvSpPr>
          <p:cNvPr id="36" name="ZoneTexte 35"/>
          <p:cNvSpPr txBox="1"/>
          <p:nvPr/>
        </p:nvSpPr>
        <p:spPr>
          <a:xfrm>
            <a:off x="3563888" y="4371198"/>
            <a:ext cx="7662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T</a:t>
            </a:r>
            <a:r>
              <a:rPr lang="en-US" sz="3600" b="1" dirty="0" smtClean="0"/>
              <a:t>,6</a:t>
            </a:r>
            <a:endParaRPr lang="en-US" sz="3600" b="1" dirty="0"/>
          </a:p>
        </p:txBody>
      </p:sp>
      <p:sp>
        <p:nvSpPr>
          <p:cNvPr id="37" name="Espace réservé de la date 3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04/06/2014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4453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compute a cycle?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Third Phase: broadcast of the result</a:t>
            </a:r>
          </a:p>
          <a:p>
            <a:pPr lvl="1"/>
            <a:r>
              <a:rPr lang="en-US" dirty="0" smtClean="0"/>
              <a:t>Each process computes the disjunction of all the </a:t>
            </a:r>
            <a:r>
              <a:rPr lang="en-US" b="1" dirty="0" smtClean="0"/>
              <a:t>UNIQ</a:t>
            </a:r>
            <a:r>
              <a:rPr lang="en-US" dirty="0" smtClean="0"/>
              <a:t> variables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AlgoTel'2014, Ile de Ré</a:t>
            </a:r>
            <a:endParaRPr lang="en-US" dirty="0"/>
          </a:p>
        </p:txBody>
      </p:sp>
      <p:sp>
        <p:nvSpPr>
          <p:cNvPr id="5" name="Espace réservé du pied de page 3"/>
          <p:cNvSpPr txBox="1">
            <a:spLocks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ICDCN'2014, Coimbatore</a:t>
            </a:r>
            <a:endParaRPr lang="en-US" dirty="0"/>
          </a:p>
        </p:txBody>
      </p:sp>
      <p:sp>
        <p:nvSpPr>
          <p:cNvPr id="6" name="Espace réservé du pied de page 3"/>
          <p:cNvSpPr txBox="1">
            <a:spLocks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ICDCN'2014, Coimbatore</a:t>
            </a:r>
            <a:endParaRPr lang="en-US" dirty="0"/>
          </a:p>
        </p:txBody>
      </p:sp>
      <p:sp>
        <p:nvSpPr>
          <p:cNvPr id="7" name="Ellipse 6"/>
          <p:cNvSpPr/>
          <p:nvPr/>
        </p:nvSpPr>
        <p:spPr>
          <a:xfrm>
            <a:off x="4211960" y="4653136"/>
            <a:ext cx="720080" cy="720080"/>
          </a:xfrm>
          <a:prstGeom prst="ellipse">
            <a:avLst/>
          </a:prstGeom>
          <a:ln w="762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T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8" name="Ellipse 7"/>
          <p:cNvSpPr/>
          <p:nvPr/>
        </p:nvSpPr>
        <p:spPr>
          <a:xfrm>
            <a:off x="6389629" y="6001395"/>
            <a:ext cx="720080" cy="720080"/>
          </a:xfrm>
          <a:prstGeom prst="ellipse">
            <a:avLst/>
          </a:prstGeom>
          <a:ln w="762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F</a:t>
            </a:r>
          </a:p>
        </p:txBody>
      </p:sp>
      <p:sp>
        <p:nvSpPr>
          <p:cNvPr id="9" name="Ellipse 8"/>
          <p:cNvSpPr/>
          <p:nvPr/>
        </p:nvSpPr>
        <p:spPr>
          <a:xfrm>
            <a:off x="6380707" y="4653136"/>
            <a:ext cx="720080" cy="7200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0" name="Ellipse 9"/>
          <p:cNvSpPr/>
          <p:nvPr/>
        </p:nvSpPr>
        <p:spPr>
          <a:xfrm>
            <a:off x="6389629" y="3234763"/>
            <a:ext cx="720080" cy="7200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1" name="Ellipse 10"/>
          <p:cNvSpPr/>
          <p:nvPr/>
        </p:nvSpPr>
        <p:spPr>
          <a:xfrm>
            <a:off x="4211960" y="3234763"/>
            <a:ext cx="720080" cy="7200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2" name="Ellipse 11"/>
          <p:cNvSpPr/>
          <p:nvPr/>
        </p:nvSpPr>
        <p:spPr>
          <a:xfrm>
            <a:off x="2051926" y="3212976"/>
            <a:ext cx="720080" cy="7200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3" name="Ellipse 12"/>
          <p:cNvSpPr/>
          <p:nvPr/>
        </p:nvSpPr>
        <p:spPr>
          <a:xfrm>
            <a:off x="2050893" y="4653136"/>
            <a:ext cx="720080" cy="7200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4" name="Ellipse 13"/>
          <p:cNvSpPr/>
          <p:nvPr/>
        </p:nvSpPr>
        <p:spPr>
          <a:xfrm>
            <a:off x="2051720" y="6021288"/>
            <a:ext cx="720080" cy="7200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5" name="Ellipse 14"/>
          <p:cNvSpPr/>
          <p:nvPr/>
        </p:nvSpPr>
        <p:spPr>
          <a:xfrm>
            <a:off x="4211960" y="6021288"/>
            <a:ext cx="720080" cy="7200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F</a:t>
            </a:r>
          </a:p>
        </p:txBody>
      </p:sp>
      <p:cxnSp>
        <p:nvCxnSpPr>
          <p:cNvPr id="16" name="Connecteur droit 15"/>
          <p:cNvCxnSpPr>
            <a:stCxn id="12" idx="6"/>
            <a:endCxn id="11" idx="2"/>
          </p:cNvCxnSpPr>
          <p:nvPr/>
        </p:nvCxnSpPr>
        <p:spPr>
          <a:xfrm>
            <a:off x="2772006" y="3573016"/>
            <a:ext cx="1439954" cy="217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>
            <a:stCxn id="11" idx="6"/>
            <a:endCxn id="10" idx="2"/>
          </p:cNvCxnSpPr>
          <p:nvPr/>
        </p:nvCxnSpPr>
        <p:spPr>
          <a:xfrm>
            <a:off x="4932040" y="3594803"/>
            <a:ext cx="1457589" cy="0"/>
          </a:xfrm>
          <a:prstGeom prst="line">
            <a:avLst/>
          </a:prstGeom>
          <a:ln w="76200" cmpd="sng">
            <a:solidFill>
              <a:srgbClr val="FF0000"/>
            </a:solidFill>
            <a:head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>
            <a:stCxn id="12" idx="4"/>
            <a:endCxn id="13" idx="0"/>
          </p:cNvCxnSpPr>
          <p:nvPr/>
        </p:nvCxnSpPr>
        <p:spPr>
          <a:xfrm flipH="1">
            <a:off x="2410933" y="3933056"/>
            <a:ext cx="1033" cy="720080"/>
          </a:xfrm>
          <a:prstGeom prst="line">
            <a:avLst/>
          </a:prstGeom>
          <a:ln w="76200" cmpd="sng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>
            <a:stCxn id="11" idx="4"/>
            <a:endCxn id="7" idx="0"/>
          </p:cNvCxnSpPr>
          <p:nvPr/>
        </p:nvCxnSpPr>
        <p:spPr>
          <a:xfrm>
            <a:off x="4572000" y="3954843"/>
            <a:ext cx="0" cy="698293"/>
          </a:xfrm>
          <a:prstGeom prst="line">
            <a:avLst/>
          </a:prstGeom>
          <a:ln w="76200" cmpd="sng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>
            <a:stCxn id="10" idx="4"/>
            <a:endCxn id="9" idx="0"/>
          </p:cNvCxnSpPr>
          <p:nvPr/>
        </p:nvCxnSpPr>
        <p:spPr>
          <a:xfrm flipH="1">
            <a:off x="6740747" y="3954843"/>
            <a:ext cx="8922" cy="69829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>
            <a:stCxn id="9" idx="4"/>
            <a:endCxn id="8" idx="0"/>
          </p:cNvCxnSpPr>
          <p:nvPr/>
        </p:nvCxnSpPr>
        <p:spPr>
          <a:xfrm>
            <a:off x="6740747" y="5373216"/>
            <a:ext cx="8922" cy="628179"/>
          </a:xfrm>
          <a:prstGeom prst="line">
            <a:avLst/>
          </a:prstGeom>
          <a:ln w="76200" cmpd="sng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>
            <a:stCxn id="9" idx="2"/>
            <a:endCxn id="7" idx="6"/>
          </p:cNvCxnSpPr>
          <p:nvPr/>
        </p:nvCxnSpPr>
        <p:spPr>
          <a:xfrm flipH="1">
            <a:off x="4932040" y="5013176"/>
            <a:ext cx="144866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>
            <a:stCxn id="13" idx="6"/>
            <a:endCxn id="7" idx="2"/>
          </p:cNvCxnSpPr>
          <p:nvPr/>
        </p:nvCxnSpPr>
        <p:spPr>
          <a:xfrm>
            <a:off x="2770973" y="5013176"/>
            <a:ext cx="1440987" cy="0"/>
          </a:xfrm>
          <a:prstGeom prst="line">
            <a:avLst/>
          </a:prstGeom>
          <a:ln w="76200" cmpd="sng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>
            <a:stCxn id="7" idx="4"/>
            <a:endCxn id="15" idx="0"/>
          </p:cNvCxnSpPr>
          <p:nvPr/>
        </p:nvCxnSpPr>
        <p:spPr>
          <a:xfrm>
            <a:off x="4572000" y="5373216"/>
            <a:ext cx="0" cy="64807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>
            <a:stCxn id="13" idx="4"/>
            <a:endCxn id="14" idx="0"/>
          </p:cNvCxnSpPr>
          <p:nvPr/>
        </p:nvCxnSpPr>
        <p:spPr>
          <a:xfrm>
            <a:off x="2410933" y="5373216"/>
            <a:ext cx="827" cy="648072"/>
          </a:xfrm>
          <a:prstGeom prst="line">
            <a:avLst/>
          </a:prstGeom>
          <a:ln w="76200" cmpd="sng">
            <a:solidFill>
              <a:srgbClr val="FF0000"/>
            </a:solidFill>
            <a:head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>
            <a:stCxn id="14" idx="6"/>
            <a:endCxn id="15" idx="2"/>
          </p:cNvCxnSpPr>
          <p:nvPr/>
        </p:nvCxnSpPr>
        <p:spPr>
          <a:xfrm>
            <a:off x="2771800" y="6381328"/>
            <a:ext cx="144016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>
            <a:stCxn id="15" idx="6"/>
            <a:endCxn id="8" idx="2"/>
          </p:cNvCxnSpPr>
          <p:nvPr/>
        </p:nvCxnSpPr>
        <p:spPr>
          <a:xfrm flipV="1">
            <a:off x="4932040" y="6361435"/>
            <a:ext cx="1457589" cy="19893"/>
          </a:xfrm>
          <a:prstGeom prst="line">
            <a:avLst/>
          </a:prstGeom>
          <a:ln w="76200" cmpd="sng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ZoneTexte 27"/>
          <p:cNvSpPr txBox="1"/>
          <p:nvPr/>
        </p:nvSpPr>
        <p:spPr>
          <a:xfrm>
            <a:off x="1403648" y="2924944"/>
            <a:ext cx="7662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T</a:t>
            </a:r>
            <a:r>
              <a:rPr lang="en-US" sz="3600" b="1" dirty="0" smtClean="0"/>
              <a:t>,1</a:t>
            </a:r>
            <a:endParaRPr lang="en-US" sz="3600" b="1" dirty="0"/>
          </a:p>
        </p:txBody>
      </p:sp>
      <p:sp>
        <p:nvSpPr>
          <p:cNvPr id="29" name="ZoneTexte 28"/>
          <p:cNvSpPr txBox="1"/>
          <p:nvPr/>
        </p:nvSpPr>
        <p:spPr>
          <a:xfrm>
            <a:off x="1446162" y="5589240"/>
            <a:ext cx="7662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T</a:t>
            </a:r>
            <a:r>
              <a:rPr lang="en-US" sz="3600" b="1" dirty="0" smtClean="0"/>
              <a:t>,1</a:t>
            </a:r>
            <a:endParaRPr lang="en-US" sz="3600" b="1" dirty="0"/>
          </a:p>
        </p:txBody>
      </p:sp>
      <p:sp>
        <p:nvSpPr>
          <p:cNvPr id="30" name="ZoneTexte 29"/>
          <p:cNvSpPr txBox="1"/>
          <p:nvPr/>
        </p:nvSpPr>
        <p:spPr>
          <a:xfrm>
            <a:off x="3563888" y="5807005"/>
            <a:ext cx="7662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T,1</a:t>
            </a:r>
            <a:endParaRPr lang="en-US" sz="3600" b="1" dirty="0"/>
          </a:p>
        </p:txBody>
      </p:sp>
      <p:sp>
        <p:nvSpPr>
          <p:cNvPr id="31" name="ZoneTexte 30"/>
          <p:cNvSpPr txBox="1"/>
          <p:nvPr/>
        </p:nvSpPr>
        <p:spPr>
          <a:xfrm>
            <a:off x="5724128" y="4427230"/>
            <a:ext cx="7662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T</a:t>
            </a:r>
            <a:r>
              <a:rPr lang="en-US" sz="3600" b="1" dirty="0" smtClean="0"/>
              <a:t>,1</a:t>
            </a:r>
            <a:endParaRPr lang="en-US" sz="3600" b="1" dirty="0"/>
          </a:p>
        </p:txBody>
      </p:sp>
      <p:sp>
        <p:nvSpPr>
          <p:cNvPr id="32" name="ZoneTexte 31"/>
          <p:cNvSpPr txBox="1"/>
          <p:nvPr/>
        </p:nvSpPr>
        <p:spPr>
          <a:xfrm>
            <a:off x="5724128" y="2949414"/>
            <a:ext cx="7662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T</a:t>
            </a:r>
            <a:r>
              <a:rPr lang="en-US" sz="3600" b="1" dirty="0" smtClean="0"/>
              <a:t>,1</a:t>
            </a:r>
            <a:endParaRPr lang="en-US" sz="3600" b="1" dirty="0"/>
          </a:p>
        </p:txBody>
      </p:sp>
      <p:sp>
        <p:nvSpPr>
          <p:cNvPr id="33" name="ZoneTexte 32"/>
          <p:cNvSpPr txBox="1"/>
          <p:nvPr/>
        </p:nvSpPr>
        <p:spPr>
          <a:xfrm>
            <a:off x="3491880" y="2953118"/>
            <a:ext cx="7662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T</a:t>
            </a:r>
            <a:r>
              <a:rPr lang="en-US" sz="3600" b="1" dirty="0" smtClean="0"/>
              <a:t>,2</a:t>
            </a:r>
            <a:endParaRPr lang="en-US" sz="3600" b="1" dirty="0"/>
          </a:p>
        </p:txBody>
      </p:sp>
      <p:sp>
        <p:nvSpPr>
          <p:cNvPr id="34" name="ZoneTexte 33"/>
          <p:cNvSpPr txBox="1"/>
          <p:nvPr/>
        </p:nvSpPr>
        <p:spPr>
          <a:xfrm>
            <a:off x="5724128" y="5733256"/>
            <a:ext cx="7662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T</a:t>
            </a:r>
            <a:r>
              <a:rPr lang="en-US" sz="3600" b="1" dirty="0" smtClean="0"/>
              <a:t>,3</a:t>
            </a:r>
            <a:endParaRPr lang="en-US" sz="3600" b="1" dirty="0"/>
          </a:p>
        </p:txBody>
      </p:sp>
      <p:sp>
        <p:nvSpPr>
          <p:cNvPr id="35" name="ZoneTexte 34"/>
          <p:cNvSpPr txBox="1"/>
          <p:nvPr/>
        </p:nvSpPr>
        <p:spPr>
          <a:xfrm>
            <a:off x="1403648" y="4366845"/>
            <a:ext cx="7662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T</a:t>
            </a:r>
            <a:r>
              <a:rPr lang="en-US" sz="3600" b="1" dirty="0" smtClean="0"/>
              <a:t>,3</a:t>
            </a:r>
            <a:endParaRPr lang="en-US" sz="3600" b="1" dirty="0"/>
          </a:p>
        </p:txBody>
      </p:sp>
      <p:sp>
        <p:nvSpPr>
          <p:cNvPr id="36" name="ZoneTexte 35"/>
          <p:cNvSpPr txBox="1"/>
          <p:nvPr/>
        </p:nvSpPr>
        <p:spPr>
          <a:xfrm>
            <a:off x="3563888" y="4371198"/>
            <a:ext cx="7662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T</a:t>
            </a:r>
            <a:r>
              <a:rPr lang="en-US" sz="3600" b="1" dirty="0" smtClean="0"/>
              <a:t>,6</a:t>
            </a:r>
            <a:endParaRPr lang="en-US" sz="3600" b="1" dirty="0"/>
          </a:p>
        </p:txBody>
      </p:sp>
      <p:sp>
        <p:nvSpPr>
          <p:cNvPr id="37" name="Parchemin vertical 36"/>
          <p:cNvSpPr/>
          <p:nvPr/>
        </p:nvSpPr>
        <p:spPr>
          <a:xfrm>
            <a:off x="0" y="692696"/>
            <a:ext cx="9144000" cy="1944216"/>
          </a:xfrm>
          <a:prstGeom prst="verticalScrol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2800" dirty="0">
                <a:solidFill>
                  <a:srgbClr val="000000"/>
                </a:solidFill>
              </a:rPr>
              <a:t>At the end of the cycle, </a:t>
            </a:r>
            <a:r>
              <a:rPr lang="en-US" sz="2800" b="1" dirty="0" smtClean="0">
                <a:solidFill>
                  <a:srgbClr val="000000"/>
                </a:solidFill>
              </a:rPr>
              <a:t>UNIQ = true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>
                <a:solidFill>
                  <a:srgbClr val="000000"/>
                </a:solidFill>
              </a:rPr>
              <a:t>at a process </a:t>
            </a:r>
            <a:r>
              <a:rPr lang="en-US" sz="2800" i="1" dirty="0">
                <a:solidFill>
                  <a:srgbClr val="000000"/>
                </a:solidFill>
              </a:rPr>
              <a:t>IFF </a:t>
            </a:r>
            <a:r>
              <a:rPr lang="en-US" sz="2800" dirty="0">
                <a:solidFill>
                  <a:srgbClr val="000000"/>
                </a:solidFill>
              </a:rPr>
              <a:t>there a </a:t>
            </a:r>
            <a:r>
              <a:rPr lang="en-US" sz="2800" i="1" dirty="0">
                <a:solidFill>
                  <a:srgbClr val="FF0000"/>
                </a:solidFill>
              </a:rPr>
              <a:t>unique process </a:t>
            </a:r>
            <a:r>
              <a:rPr lang="en-US" sz="2800" dirty="0">
                <a:solidFill>
                  <a:srgbClr val="000000"/>
                </a:solidFill>
              </a:rPr>
              <a:t>such that </a:t>
            </a:r>
            <a:r>
              <a:rPr lang="en-US" sz="2800" b="1" dirty="0">
                <a:solidFill>
                  <a:srgbClr val="000000"/>
                </a:solidFill>
              </a:rPr>
              <a:t>LE = true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38" name="Espace réservé de la date 3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04/06/2014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4426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compute a cycle?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Third Phase: broadcast of the result</a:t>
            </a:r>
          </a:p>
          <a:p>
            <a:pPr lvl="1"/>
            <a:r>
              <a:rPr lang="en-US" dirty="0" smtClean="0"/>
              <a:t>Each process computes the disjunction of all the </a:t>
            </a:r>
            <a:r>
              <a:rPr lang="en-US" b="1" dirty="0" smtClean="0"/>
              <a:t>UNIQ</a:t>
            </a:r>
            <a:r>
              <a:rPr lang="en-US" dirty="0" smtClean="0"/>
              <a:t> variables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AlgoTel'2014, Ile de Ré</a:t>
            </a:r>
            <a:endParaRPr lang="en-US" dirty="0"/>
          </a:p>
        </p:txBody>
      </p:sp>
      <p:sp>
        <p:nvSpPr>
          <p:cNvPr id="5" name="Espace réservé du pied de page 3"/>
          <p:cNvSpPr txBox="1">
            <a:spLocks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ICDCN'2014, Coimbatore</a:t>
            </a:r>
            <a:endParaRPr lang="en-US" dirty="0"/>
          </a:p>
        </p:txBody>
      </p:sp>
      <p:sp>
        <p:nvSpPr>
          <p:cNvPr id="6" name="Espace réservé du pied de page 3"/>
          <p:cNvSpPr txBox="1">
            <a:spLocks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ICDCN'2014, Coimbatore</a:t>
            </a:r>
            <a:endParaRPr lang="en-US" dirty="0"/>
          </a:p>
        </p:txBody>
      </p:sp>
      <p:sp>
        <p:nvSpPr>
          <p:cNvPr id="7" name="Ellipse 6"/>
          <p:cNvSpPr/>
          <p:nvPr/>
        </p:nvSpPr>
        <p:spPr>
          <a:xfrm>
            <a:off x="4211960" y="4653136"/>
            <a:ext cx="720080" cy="720080"/>
          </a:xfrm>
          <a:prstGeom prst="ellipse">
            <a:avLst/>
          </a:prstGeom>
          <a:ln w="762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T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8" name="Ellipse 7"/>
          <p:cNvSpPr/>
          <p:nvPr/>
        </p:nvSpPr>
        <p:spPr>
          <a:xfrm>
            <a:off x="6389629" y="6001395"/>
            <a:ext cx="720080" cy="720080"/>
          </a:xfrm>
          <a:prstGeom prst="ellipse">
            <a:avLst/>
          </a:prstGeom>
          <a:ln w="762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F</a:t>
            </a:r>
          </a:p>
        </p:txBody>
      </p:sp>
      <p:sp>
        <p:nvSpPr>
          <p:cNvPr id="9" name="Ellipse 8"/>
          <p:cNvSpPr/>
          <p:nvPr/>
        </p:nvSpPr>
        <p:spPr>
          <a:xfrm>
            <a:off x="6380707" y="4653136"/>
            <a:ext cx="720080" cy="7200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0" name="Ellipse 9"/>
          <p:cNvSpPr/>
          <p:nvPr/>
        </p:nvSpPr>
        <p:spPr>
          <a:xfrm>
            <a:off x="6389629" y="3234763"/>
            <a:ext cx="720080" cy="7200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1" name="Ellipse 10"/>
          <p:cNvSpPr/>
          <p:nvPr/>
        </p:nvSpPr>
        <p:spPr>
          <a:xfrm>
            <a:off x="4211960" y="3234763"/>
            <a:ext cx="720080" cy="7200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2" name="Ellipse 11"/>
          <p:cNvSpPr/>
          <p:nvPr/>
        </p:nvSpPr>
        <p:spPr>
          <a:xfrm>
            <a:off x="2051926" y="3212976"/>
            <a:ext cx="720080" cy="7200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3" name="Ellipse 12"/>
          <p:cNvSpPr/>
          <p:nvPr/>
        </p:nvSpPr>
        <p:spPr>
          <a:xfrm>
            <a:off x="2050893" y="4653136"/>
            <a:ext cx="720080" cy="7200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4" name="Ellipse 13"/>
          <p:cNvSpPr/>
          <p:nvPr/>
        </p:nvSpPr>
        <p:spPr>
          <a:xfrm>
            <a:off x="2051720" y="6021288"/>
            <a:ext cx="720080" cy="7200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5" name="Ellipse 14"/>
          <p:cNvSpPr/>
          <p:nvPr/>
        </p:nvSpPr>
        <p:spPr>
          <a:xfrm>
            <a:off x="4211960" y="6021288"/>
            <a:ext cx="720080" cy="7200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F</a:t>
            </a:r>
          </a:p>
        </p:txBody>
      </p:sp>
      <p:cxnSp>
        <p:nvCxnSpPr>
          <p:cNvPr id="16" name="Connecteur droit 15"/>
          <p:cNvCxnSpPr>
            <a:stCxn id="12" idx="6"/>
            <a:endCxn id="11" idx="2"/>
          </p:cNvCxnSpPr>
          <p:nvPr/>
        </p:nvCxnSpPr>
        <p:spPr>
          <a:xfrm>
            <a:off x="2772006" y="3573016"/>
            <a:ext cx="1439954" cy="217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>
            <a:stCxn id="11" idx="6"/>
            <a:endCxn id="10" idx="2"/>
          </p:cNvCxnSpPr>
          <p:nvPr/>
        </p:nvCxnSpPr>
        <p:spPr>
          <a:xfrm>
            <a:off x="4932040" y="3594803"/>
            <a:ext cx="1457589" cy="0"/>
          </a:xfrm>
          <a:prstGeom prst="line">
            <a:avLst/>
          </a:prstGeom>
          <a:ln w="762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>
            <a:stCxn id="12" idx="4"/>
            <a:endCxn id="13" idx="0"/>
          </p:cNvCxnSpPr>
          <p:nvPr/>
        </p:nvCxnSpPr>
        <p:spPr>
          <a:xfrm flipH="1">
            <a:off x="2410933" y="3933056"/>
            <a:ext cx="1033" cy="720080"/>
          </a:xfrm>
          <a:prstGeom prst="line">
            <a:avLst/>
          </a:prstGeom>
          <a:ln w="762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>
            <a:stCxn id="11" idx="4"/>
            <a:endCxn id="7" idx="0"/>
          </p:cNvCxnSpPr>
          <p:nvPr/>
        </p:nvCxnSpPr>
        <p:spPr>
          <a:xfrm>
            <a:off x="4572000" y="3954843"/>
            <a:ext cx="0" cy="698293"/>
          </a:xfrm>
          <a:prstGeom prst="line">
            <a:avLst/>
          </a:prstGeom>
          <a:ln w="762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>
            <a:stCxn id="10" idx="4"/>
            <a:endCxn id="9" idx="0"/>
          </p:cNvCxnSpPr>
          <p:nvPr/>
        </p:nvCxnSpPr>
        <p:spPr>
          <a:xfrm flipH="1">
            <a:off x="6740747" y="3954843"/>
            <a:ext cx="8922" cy="69829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>
            <a:stCxn id="9" idx="4"/>
            <a:endCxn id="8" idx="0"/>
          </p:cNvCxnSpPr>
          <p:nvPr/>
        </p:nvCxnSpPr>
        <p:spPr>
          <a:xfrm>
            <a:off x="6740747" y="5373216"/>
            <a:ext cx="8922" cy="628179"/>
          </a:xfrm>
          <a:prstGeom prst="line">
            <a:avLst/>
          </a:prstGeom>
          <a:ln w="762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>
            <a:stCxn id="9" idx="2"/>
            <a:endCxn id="7" idx="6"/>
          </p:cNvCxnSpPr>
          <p:nvPr/>
        </p:nvCxnSpPr>
        <p:spPr>
          <a:xfrm flipH="1">
            <a:off x="4932040" y="5013176"/>
            <a:ext cx="144866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>
            <a:stCxn id="13" idx="6"/>
            <a:endCxn id="7" idx="2"/>
          </p:cNvCxnSpPr>
          <p:nvPr/>
        </p:nvCxnSpPr>
        <p:spPr>
          <a:xfrm>
            <a:off x="2770973" y="5013176"/>
            <a:ext cx="1440987" cy="0"/>
          </a:xfrm>
          <a:prstGeom prst="line">
            <a:avLst/>
          </a:prstGeom>
          <a:ln w="762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>
            <a:stCxn id="7" idx="4"/>
            <a:endCxn id="15" idx="0"/>
          </p:cNvCxnSpPr>
          <p:nvPr/>
        </p:nvCxnSpPr>
        <p:spPr>
          <a:xfrm>
            <a:off x="4572000" y="5373216"/>
            <a:ext cx="0" cy="64807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>
            <a:stCxn id="13" idx="4"/>
          </p:cNvCxnSpPr>
          <p:nvPr/>
        </p:nvCxnSpPr>
        <p:spPr>
          <a:xfrm>
            <a:off x="2410933" y="5373216"/>
            <a:ext cx="1033" cy="576064"/>
          </a:xfrm>
          <a:prstGeom prst="line">
            <a:avLst/>
          </a:prstGeom>
          <a:ln w="762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>
            <a:stCxn id="14" idx="6"/>
            <a:endCxn id="15" idx="2"/>
          </p:cNvCxnSpPr>
          <p:nvPr/>
        </p:nvCxnSpPr>
        <p:spPr>
          <a:xfrm>
            <a:off x="2771800" y="6381328"/>
            <a:ext cx="144016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>
            <a:stCxn id="15" idx="6"/>
            <a:endCxn id="8" idx="2"/>
          </p:cNvCxnSpPr>
          <p:nvPr/>
        </p:nvCxnSpPr>
        <p:spPr>
          <a:xfrm flipV="1">
            <a:off x="4932040" y="6361435"/>
            <a:ext cx="1457589" cy="19893"/>
          </a:xfrm>
          <a:prstGeom prst="line">
            <a:avLst/>
          </a:prstGeom>
          <a:ln w="762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ZoneTexte 27"/>
          <p:cNvSpPr txBox="1"/>
          <p:nvPr/>
        </p:nvSpPr>
        <p:spPr>
          <a:xfrm>
            <a:off x="1403648" y="2924944"/>
            <a:ext cx="7662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T</a:t>
            </a:r>
            <a:r>
              <a:rPr lang="en-US" sz="3600" b="1" dirty="0" smtClean="0"/>
              <a:t>,1</a:t>
            </a:r>
            <a:endParaRPr lang="en-US" sz="3600" b="1" dirty="0"/>
          </a:p>
        </p:txBody>
      </p:sp>
      <p:sp>
        <p:nvSpPr>
          <p:cNvPr id="29" name="ZoneTexte 28"/>
          <p:cNvSpPr txBox="1"/>
          <p:nvPr/>
        </p:nvSpPr>
        <p:spPr>
          <a:xfrm>
            <a:off x="1446162" y="5589240"/>
            <a:ext cx="7662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T</a:t>
            </a:r>
            <a:r>
              <a:rPr lang="en-US" sz="3600" b="1" dirty="0" smtClean="0"/>
              <a:t>,1</a:t>
            </a:r>
            <a:endParaRPr lang="en-US" sz="3600" b="1" dirty="0"/>
          </a:p>
        </p:txBody>
      </p:sp>
      <p:sp>
        <p:nvSpPr>
          <p:cNvPr id="30" name="ZoneTexte 29"/>
          <p:cNvSpPr txBox="1"/>
          <p:nvPr/>
        </p:nvSpPr>
        <p:spPr>
          <a:xfrm>
            <a:off x="3563888" y="5807005"/>
            <a:ext cx="7662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T,1</a:t>
            </a:r>
            <a:endParaRPr lang="en-US" sz="3600" b="1" dirty="0"/>
          </a:p>
        </p:txBody>
      </p:sp>
      <p:sp>
        <p:nvSpPr>
          <p:cNvPr id="31" name="ZoneTexte 30"/>
          <p:cNvSpPr txBox="1"/>
          <p:nvPr/>
        </p:nvSpPr>
        <p:spPr>
          <a:xfrm>
            <a:off x="5724128" y="4427230"/>
            <a:ext cx="7662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T</a:t>
            </a:r>
            <a:r>
              <a:rPr lang="en-US" sz="3600" b="1" dirty="0" smtClean="0"/>
              <a:t>,1</a:t>
            </a:r>
            <a:endParaRPr lang="en-US" sz="3600" b="1" dirty="0"/>
          </a:p>
        </p:txBody>
      </p:sp>
      <p:sp>
        <p:nvSpPr>
          <p:cNvPr id="32" name="ZoneTexte 31"/>
          <p:cNvSpPr txBox="1"/>
          <p:nvPr/>
        </p:nvSpPr>
        <p:spPr>
          <a:xfrm>
            <a:off x="5724128" y="2949414"/>
            <a:ext cx="7662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T</a:t>
            </a:r>
            <a:r>
              <a:rPr lang="en-US" sz="3600" b="1" dirty="0" smtClean="0"/>
              <a:t>,1</a:t>
            </a:r>
            <a:endParaRPr lang="en-US" sz="3600" b="1" dirty="0"/>
          </a:p>
        </p:txBody>
      </p:sp>
      <p:sp>
        <p:nvSpPr>
          <p:cNvPr id="33" name="ZoneTexte 32"/>
          <p:cNvSpPr txBox="1"/>
          <p:nvPr/>
        </p:nvSpPr>
        <p:spPr>
          <a:xfrm>
            <a:off x="3491880" y="2953118"/>
            <a:ext cx="7662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T</a:t>
            </a:r>
            <a:r>
              <a:rPr lang="en-US" sz="3600" b="1" dirty="0" smtClean="0"/>
              <a:t>,2</a:t>
            </a:r>
            <a:endParaRPr lang="en-US" sz="3600" b="1" dirty="0"/>
          </a:p>
        </p:txBody>
      </p:sp>
      <p:sp>
        <p:nvSpPr>
          <p:cNvPr id="34" name="ZoneTexte 33"/>
          <p:cNvSpPr txBox="1"/>
          <p:nvPr/>
        </p:nvSpPr>
        <p:spPr>
          <a:xfrm>
            <a:off x="5724128" y="5733256"/>
            <a:ext cx="7662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T</a:t>
            </a:r>
            <a:r>
              <a:rPr lang="en-US" sz="3600" b="1" dirty="0" smtClean="0"/>
              <a:t>,3</a:t>
            </a:r>
            <a:endParaRPr lang="en-US" sz="3600" b="1" dirty="0"/>
          </a:p>
        </p:txBody>
      </p:sp>
      <p:sp>
        <p:nvSpPr>
          <p:cNvPr id="35" name="ZoneTexte 34"/>
          <p:cNvSpPr txBox="1"/>
          <p:nvPr/>
        </p:nvSpPr>
        <p:spPr>
          <a:xfrm>
            <a:off x="1403648" y="4366845"/>
            <a:ext cx="7662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T</a:t>
            </a:r>
            <a:r>
              <a:rPr lang="en-US" sz="3600" b="1" dirty="0" smtClean="0"/>
              <a:t>,3</a:t>
            </a:r>
            <a:endParaRPr lang="en-US" sz="3600" b="1" dirty="0"/>
          </a:p>
        </p:txBody>
      </p:sp>
      <p:sp>
        <p:nvSpPr>
          <p:cNvPr id="36" name="ZoneTexte 35"/>
          <p:cNvSpPr txBox="1"/>
          <p:nvPr/>
        </p:nvSpPr>
        <p:spPr>
          <a:xfrm>
            <a:off x="3563888" y="4371198"/>
            <a:ext cx="7662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T</a:t>
            </a:r>
            <a:r>
              <a:rPr lang="en-US" sz="3600" b="1" dirty="0" smtClean="0"/>
              <a:t>,6</a:t>
            </a:r>
            <a:endParaRPr lang="en-US" sz="3600" b="1" dirty="0"/>
          </a:p>
        </p:txBody>
      </p:sp>
      <p:sp>
        <p:nvSpPr>
          <p:cNvPr id="38" name="Parchemin vertical 37"/>
          <p:cNvSpPr/>
          <p:nvPr/>
        </p:nvSpPr>
        <p:spPr>
          <a:xfrm>
            <a:off x="0" y="2922353"/>
            <a:ext cx="9144000" cy="3799122"/>
          </a:xfrm>
          <a:prstGeom prst="verticalScrol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2800" dirty="0">
                <a:solidFill>
                  <a:srgbClr val="000000"/>
                </a:solidFill>
              </a:rPr>
              <a:t>At the beginning of the next cycle:</a:t>
            </a:r>
          </a:p>
          <a:p>
            <a:pPr marL="1371600" lvl="2" indent="-457200">
              <a:buFont typeface="Arial"/>
              <a:buChar char="•"/>
            </a:pPr>
            <a:r>
              <a:rPr lang="en-US" sz="2800" b="1" dirty="0">
                <a:solidFill>
                  <a:srgbClr val="000000"/>
                </a:solidFill>
              </a:rPr>
              <a:t>LE</a:t>
            </a:r>
            <a:r>
              <a:rPr lang="en-US" sz="2800" dirty="0">
                <a:solidFill>
                  <a:srgbClr val="000000"/>
                </a:solidFill>
              </a:rPr>
              <a:t> is </a:t>
            </a:r>
            <a:r>
              <a:rPr lang="en-US" sz="2800" i="1" dirty="0">
                <a:solidFill>
                  <a:srgbClr val="FF0000"/>
                </a:solidFill>
              </a:rPr>
              <a:t>randomly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>
                <a:solidFill>
                  <a:srgbClr val="000000"/>
                </a:solidFill>
              </a:rPr>
              <a:t>reset </a:t>
            </a:r>
            <a:r>
              <a:rPr lang="en-US" sz="2800" dirty="0" smtClean="0">
                <a:solidFill>
                  <a:srgbClr val="000000"/>
                </a:solidFill>
              </a:rPr>
              <a:t>if </a:t>
            </a:r>
            <a:r>
              <a:rPr lang="en-US" sz="2800" b="1" dirty="0">
                <a:solidFill>
                  <a:srgbClr val="000000"/>
                </a:solidFill>
              </a:rPr>
              <a:t>UNIQ =</a:t>
            </a:r>
            <a:r>
              <a:rPr lang="en-US" sz="2800" b="1" dirty="0" smtClean="0">
                <a:solidFill>
                  <a:srgbClr val="000000"/>
                </a:solidFill>
              </a:rPr>
              <a:t> false</a:t>
            </a:r>
          </a:p>
          <a:p>
            <a:pPr marL="1828800" lvl="3" indent="-457200">
              <a:buFont typeface="Arial"/>
              <a:buChar char="•"/>
            </a:pPr>
            <a:r>
              <a:rPr lang="en-US" sz="2800" i="1" dirty="0" smtClean="0">
                <a:solidFill>
                  <a:srgbClr val="000000"/>
                </a:solidFill>
              </a:rPr>
              <a:t>W.p.p</a:t>
            </a:r>
            <a:r>
              <a:rPr lang="en-US" sz="2800" i="1" dirty="0">
                <a:solidFill>
                  <a:srgbClr val="000000"/>
                </a:solidFill>
              </a:rPr>
              <a:t>. </a:t>
            </a:r>
            <a:r>
              <a:rPr lang="en-US" sz="2800" dirty="0">
                <a:solidFill>
                  <a:srgbClr val="000000"/>
                </a:solidFill>
              </a:rPr>
              <a:t>a process will be elected in the next cycle</a:t>
            </a:r>
          </a:p>
          <a:p>
            <a:pPr marL="1371600" lvl="2" indent="-457200">
              <a:buFont typeface="Arial"/>
              <a:buChar char="•"/>
            </a:pPr>
            <a:r>
              <a:rPr lang="en-US" sz="2800" dirty="0">
                <a:solidFill>
                  <a:srgbClr val="000000"/>
                </a:solidFill>
              </a:rPr>
              <a:t>Otherwise </a:t>
            </a:r>
            <a:r>
              <a:rPr lang="en-US" sz="2800" b="1" dirty="0">
                <a:solidFill>
                  <a:srgbClr val="000000"/>
                </a:solidFill>
              </a:rPr>
              <a:t>LE</a:t>
            </a:r>
            <a:r>
              <a:rPr lang="en-US" sz="2800" dirty="0">
                <a:solidFill>
                  <a:srgbClr val="000000"/>
                </a:solidFill>
              </a:rPr>
              <a:t> remains </a:t>
            </a:r>
            <a:r>
              <a:rPr lang="en-US" sz="2800" i="1" dirty="0" smtClean="0">
                <a:solidFill>
                  <a:srgbClr val="FF0000"/>
                </a:solidFill>
              </a:rPr>
              <a:t>constant</a:t>
            </a:r>
          </a:p>
          <a:p>
            <a:pPr marL="1371600" lvl="2" indent="-457200">
              <a:buFont typeface="Arial"/>
              <a:buChar char="•"/>
            </a:pPr>
            <a:r>
              <a:rPr lang="en-US" sz="2800" b="1" dirty="0" smtClean="0">
                <a:solidFill>
                  <a:srgbClr val="000000"/>
                </a:solidFill>
              </a:rPr>
              <a:t>UNIQ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>
                <a:solidFill>
                  <a:srgbClr val="000000"/>
                </a:solidFill>
              </a:rPr>
              <a:t>is reset to false for each process</a:t>
            </a:r>
          </a:p>
        </p:txBody>
      </p:sp>
      <p:sp>
        <p:nvSpPr>
          <p:cNvPr id="39" name="Parchemin vertical 38"/>
          <p:cNvSpPr/>
          <p:nvPr/>
        </p:nvSpPr>
        <p:spPr>
          <a:xfrm>
            <a:off x="0" y="692696"/>
            <a:ext cx="9144000" cy="1944216"/>
          </a:xfrm>
          <a:prstGeom prst="verticalScrol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2800" dirty="0">
                <a:solidFill>
                  <a:srgbClr val="000000"/>
                </a:solidFill>
              </a:rPr>
              <a:t>At the end of the cycle, </a:t>
            </a:r>
            <a:r>
              <a:rPr lang="en-US" sz="2800" b="1" dirty="0" smtClean="0">
                <a:solidFill>
                  <a:srgbClr val="000000"/>
                </a:solidFill>
              </a:rPr>
              <a:t>UNIQ = true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>
                <a:solidFill>
                  <a:srgbClr val="000000"/>
                </a:solidFill>
              </a:rPr>
              <a:t>at a process </a:t>
            </a:r>
            <a:r>
              <a:rPr lang="en-US" sz="2800" i="1" dirty="0">
                <a:solidFill>
                  <a:srgbClr val="000000"/>
                </a:solidFill>
              </a:rPr>
              <a:t>IFF </a:t>
            </a:r>
            <a:r>
              <a:rPr lang="en-US" sz="2800" dirty="0">
                <a:solidFill>
                  <a:srgbClr val="000000"/>
                </a:solidFill>
              </a:rPr>
              <a:t>there a </a:t>
            </a:r>
            <a:r>
              <a:rPr lang="en-US" sz="2800" i="1" dirty="0">
                <a:solidFill>
                  <a:srgbClr val="FF0000"/>
                </a:solidFill>
              </a:rPr>
              <a:t>unique process </a:t>
            </a:r>
            <a:r>
              <a:rPr lang="en-US" sz="2800" dirty="0">
                <a:solidFill>
                  <a:srgbClr val="000000"/>
                </a:solidFill>
              </a:rPr>
              <a:t>such that </a:t>
            </a:r>
            <a:r>
              <a:rPr lang="en-US" sz="2800" b="1" dirty="0">
                <a:solidFill>
                  <a:srgbClr val="000000"/>
                </a:solidFill>
              </a:rPr>
              <a:t>LE = true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37" name="Espace réservé de la date 3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04/06/2014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489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Self-Stabilization [Dijkstra,74]</a:t>
            </a:r>
          </a:p>
        </p:txBody>
      </p:sp>
      <p:sp>
        <p:nvSpPr>
          <p:cNvPr id="21508" name="Ellipse 8"/>
          <p:cNvSpPr>
            <a:spLocks noChangeArrowheads="1"/>
          </p:cNvSpPr>
          <p:nvPr/>
        </p:nvSpPr>
        <p:spPr bwMode="auto">
          <a:xfrm>
            <a:off x="1447800" y="2133600"/>
            <a:ext cx="762000" cy="7620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1509" name="Ellipse 9"/>
          <p:cNvSpPr>
            <a:spLocks noChangeArrowheads="1"/>
          </p:cNvSpPr>
          <p:nvPr/>
        </p:nvSpPr>
        <p:spPr bwMode="auto">
          <a:xfrm>
            <a:off x="7543800" y="2971800"/>
            <a:ext cx="762000" cy="762000"/>
          </a:xfrm>
          <a:prstGeom prst="ellipse">
            <a:avLst/>
          </a:prstGeom>
          <a:solidFill>
            <a:srgbClr val="76F94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1510" name="Ellipse 10"/>
          <p:cNvSpPr>
            <a:spLocks noChangeArrowheads="1"/>
          </p:cNvSpPr>
          <p:nvPr/>
        </p:nvSpPr>
        <p:spPr bwMode="auto">
          <a:xfrm>
            <a:off x="1447800" y="3962400"/>
            <a:ext cx="762000" cy="7620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1511" name="Ellipse 11"/>
          <p:cNvSpPr>
            <a:spLocks noChangeArrowheads="1"/>
          </p:cNvSpPr>
          <p:nvPr/>
        </p:nvSpPr>
        <p:spPr bwMode="auto">
          <a:xfrm>
            <a:off x="2590800" y="5257800"/>
            <a:ext cx="762000" cy="762000"/>
          </a:xfrm>
          <a:prstGeom prst="ellipse">
            <a:avLst/>
          </a:prstGeom>
          <a:solidFill>
            <a:srgbClr val="76F94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1512" name="Ellipse 12"/>
          <p:cNvSpPr>
            <a:spLocks noChangeArrowheads="1"/>
          </p:cNvSpPr>
          <p:nvPr/>
        </p:nvSpPr>
        <p:spPr bwMode="auto">
          <a:xfrm>
            <a:off x="5562600" y="2971800"/>
            <a:ext cx="762000" cy="762000"/>
          </a:xfrm>
          <a:prstGeom prst="ellipse">
            <a:avLst/>
          </a:prstGeom>
          <a:solidFill>
            <a:srgbClr val="76F94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1513" name="Ellipse 13"/>
          <p:cNvSpPr>
            <a:spLocks noChangeArrowheads="1"/>
          </p:cNvSpPr>
          <p:nvPr/>
        </p:nvSpPr>
        <p:spPr bwMode="auto">
          <a:xfrm>
            <a:off x="3733800" y="3962400"/>
            <a:ext cx="762000" cy="7620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1514" name="Ellipse 14"/>
          <p:cNvSpPr>
            <a:spLocks noChangeArrowheads="1"/>
          </p:cNvSpPr>
          <p:nvPr/>
        </p:nvSpPr>
        <p:spPr bwMode="auto">
          <a:xfrm>
            <a:off x="3733800" y="2133600"/>
            <a:ext cx="762000" cy="7620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cxnSp>
        <p:nvCxnSpPr>
          <p:cNvPr id="21515" name="Connecteur droit 16"/>
          <p:cNvCxnSpPr>
            <a:cxnSpLocks noChangeShapeType="1"/>
            <a:stCxn id="21508" idx="4"/>
            <a:endCxn id="21510" idx="0"/>
          </p:cNvCxnSpPr>
          <p:nvPr/>
        </p:nvCxnSpPr>
        <p:spPr bwMode="auto">
          <a:xfrm rot="5400000">
            <a:off x="1295401" y="3429000"/>
            <a:ext cx="1066800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16" name="Connecteur droit 19"/>
          <p:cNvCxnSpPr>
            <a:cxnSpLocks noChangeShapeType="1"/>
            <a:stCxn id="21508" idx="6"/>
            <a:endCxn id="21514" idx="2"/>
          </p:cNvCxnSpPr>
          <p:nvPr/>
        </p:nvCxnSpPr>
        <p:spPr bwMode="auto">
          <a:xfrm>
            <a:off x="2209800" y="2514600"/>
            <a:ext cx="15240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17" name="Connecteur droit 21"/>
          <p:cNvCxnSpPr>
            <a:cxnSpLocks noChangeShapeType="1"/>
            <a:stCxn id="21514" idx="4"/>
            <a:endCxn id="21513" idx="0"/>
          </p:cNvCxnSpPr>
          <p:nvPr/>
        </p:nvCxnSpPr>
        <p:spPr bwMode="auto">
          <a:xfrm rot="5400000">
            <a:off x="3581401" y="3429000"/>
            <a:ext cx="1066800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18" name="Connecteur droit 23"/>
          <p:cNvCxnSpPr>
            <a:cxnSpLocks noChangeShapeType="1"/>
            <a:stCxn id="21513" idx="2"/>
            <a:endCxn id="21510" idx="6"/>
          </p:cNvCxnSpPr>
          <p:nvPr/>
        </p:nvCxnSpPr>
        <p:spPr bwMode="auto">
          <a:xfrm rot="10800000">
            <a:off x="2209800" y="4343400"/>
            <a:ext cx="15240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19" name="Connecteur droit 26"/>
          <p:cNvCxnSpPr>
            <a:cxnSpLocks noChangeShapeType="1"/>
            <a:stCxn id="21514" idx="6"/>
            <a:endCxn id="21512" idx="1"/>
          </p:cNvCxnSpPr>
          <p:nvPr/>
        </p:nvCxnSpPr>
        <p:spPr bwMode="auto">
          <a:xfrm>
            <a:off x="4495800" y="2514600"/>
            <a:ext cx="1177925" cy="568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20" name="Connecteur droit 30"/>
          <p:cNvCxnSpPr>
            <a:cxnSpLocks noChangeShapeType="1"/>
            <a:stCxn id="21512" idx="3"/>
            <a:endCxn id="21513" idx="6"/>
          </p:cNvCxnSpPr>
          <p:nvPr/>
        </p:nvCxnSpPr>
        <p:spPr bwMode="auto">
          <a:xfrm rot="5400000">
            <a:off x="4724400" y="3394075"/>
            <a:ext cx="720725" cy="1177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21" name="Connecteur droit 34"/>
          <p:cNvCxnSpPr>
            <a:cxnSpLocks noChangeShapeType="1"/>
            <a:stCxn id="21509" idx="2"/>
            <a:endCxn id="21512" idx="6"/>
          </p:cNvCxnSpPr>
          <p:nvPr/>
        </p:nvCxnSpPr>
        <p:spPr bwMode="auto">
          <a:xfrm rot="10800000">
            <a:off x="6324600" y="3352800"/>
            <a:ext cx="12192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22" name="Connecteur droit 36"/>
          <p:cNvCxnSpPr>
            <a:cxnSpLocks noChangeShapeType="1"/>
            <a:stCxn id="21510" idx="5"/>
            <a:endCxn id="21511" idx="1"/>
          </p:cNvCxnSpPr>
          <p:nvPr/>
        </p:nvCxnSpPr>
        <p:spPr bwMode="auto">
          <a:xfrm rot="16200000" flipH="1">
            <a:off x="2022475" y="4689475"/>
            <a:ext cx="755650" cy="603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23" name="Connecteur droit 39"/>
          <p:cNvCxnSpPr>
            <a:cxnSpLocks noChangeShapeType="1"/>
            <a:stCxn id="21513" idx="3"/>
            <a:endCxn id="21511" idx="7"/>
          </p:cNvCxnSpPr>
          <p:nvPr/>
        </p:nvCxnSpPr>
        <p:spPr bwMode="auto">
          <a:xfrm rot="5400000">
            <a:off x="3165475" y="4689475"/>
            <a:ext cx="755650" cy="603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AlgoTel'2014, Ile de Ré</a:t>
            </a:r>
            <a:endParaRPr lang="en-US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04/06/2014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22277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Complexity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 smtClean="0"/>
              <a:t>The complexity depends on the </a:t>
            </a:r>
            <a:r>
              <a:rPr lang="en-US" i="1" dirty="0" smtClean="0">
                <a:solidFill>
                  <a:srgbClr val="FF0000"/>
                </a:solidFill>
              </a:rPr>
              <a:t>probability law</a:t>
            </a:r>
            <a:r>
              <a:rPr lang="en-US" dirty="0" smtClean="0"/>
              <a:t> we use each time we (re)set </a:t>
            </a:r>
            <a:r>
              <a:rPr lang="en-US" b="1" dirty="0" smtClean="0"/>
              <a:t>LE</a:t>
            </a:r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We compute that the best choice is to (re)set </a:t>
            </a:r>
            <a:r>
              <a:rPr lang="en-US" b="1" dirty="0" smtClean="0"/>
              <a:t>LE</a:t>
            </a:r>
            <a:r>
              <a:rPr lang="en-US" dirty="0" smtClean="0"/>
              <a:t> to true with probability </a:t>
            </a:r>
            <a:r>
              <a:rPr lang="en-US" b="1" i="1" dirty="0" smtClean="0"/>
              <a:t>p </a:t>
            </a:r>
            <a:r>
              <a:rPr lang="en-US" b="1" dirty="0" smtClean="0"/>
              <a:t>∈ [1/2B,1/(B+1)]</a:t>
            </a:r>
            <a:r>
              <a:rPr lang="en-US" dirty="0" smtClean="0"/>
              <a:t> </a:t>
            </a:r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In this case, the </a:t>
            </a:r>
            <a:r>
              <a:rPr lang="en-US" i="1" dirty="0" smtClean="0">
                <a:solidFill>
                  <a:srgbClr val="FF0000"/>
                </a:solidFill>
              </a:rPr>
              <a:t>expected number of cycles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to  “stabilize” the value of </a:t>
            </a:r>
            <a:r>
              <a:rPr lang="en-US" b="1" dirty="0" smtClean="0"/>
              <a:t>LE</a:t>
            </a:r>
            <a:r>
              <a:rPr lang="en-US" dirty="0" smtClean="0"/>
              <a:t> is </a:t>
            </a:r>
            <a:r>
              <a:rPr lang="en-US" b="1" i="1" dirty="0" smtClean="0"/>
              <a:t>e</a:t>
            </a:r>
            <a:r>
              <a:rPr lang="en-US" b="1" baseline="30000" dirty="0" smtClean="0"/>
              <a:t>2</a:t>
            </a:r>
            <a:r>
              <a:rPr lang="en-US" b="1" dirty="0" smtClean="0"/>
              <a:t>/2 ≤ 3.70</a:t>
            </a:r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The </a:t>
            </a:r>
            <a:r>
              <a:rPr lang="en-US" i="1" dirty="0" smtClean="0">
                <a:solidFill>
                  <a:srgbClr val="FF0000"/>
                </a:solidFill>
              </a:rPr>
              <a:t>expected time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to give an answer to a request is then in </a:t>
            </a:r>
            <a:r>
              <a:rPr lang="en-US" b="1" i="1" dirty="0" smtClean="0"/>
              <a:t>0</a:t>
            </a:r>
            <a:r>
              <a:rPr lang="en-US" b="1" dirty="0" smtClean="0"/>
              <a:t>(</a:t>
            </a:r>
            <a:r>
              <a:rPr lang="en-US" b="1" i="1" dirty="0" smtClean="0"/>
              <a:t>n</a:t>
            </a:r>
            <a:r>
              <a:rPr lang="en-US" b="1" dirty="0" smtClean="0"/>
              <a:t>)</a:t>
            </a:r>
            <a:endParaRPr lang="en-US" b="1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AlgoTel'2014, Ile de Ré</a:t>
            </a:r>
            <a:endParaRPr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04/06/2014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1928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make this algorithm </a:t>
            </a:r>
            <a:br>
              <a:rPr lang="en-US" dirty="0" smtClean="0"/>
            </a:br>
            <a:r>
              <a:rPr lang="en-US" dirty="0" smtClean="0"/>
              <a:t>self-stabilizing?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After faults, processes can be </a:t>
            </a:r>
            <a:r>
              <a:rPr lang="en-US" b="1" dirty="0" smtClean="0"/>
              <a:t>desynchronized</a:t>
            </a:r>
          </a:p>
          <a:p>
            <a:endParaRPr lang="en-US" dirty="0" smtClean="0"/>
          </a:p>
          <a:p>
            <a:r>
              <a:rPr lang="en-US" dirty="0" smtClean="0"/>
              <a:t>Solution: use a </a:t>
            </a:r>
            <a:r>
              <a:rPr lang="en-US" b="1" dirty="0" smtClean="0"/>
              <a:t>phase clock</a:t>
            </a:r>
            <a:r>
              <a:rPr lang="en-US" dirty="0" smtClean="0"/>
              <a:t> algorithm </a:t>
            </a:r>
          </a:p>
          <a:p>
            <a:pPr marL="0" indent="0" algn="ctr">
              <a:buNone/>
            </a:pPr>
            <a:r>
              <a:rPr lang="en-US" dirty="0" smtClean="0"/>
              <a:t>[Boulinier </a:t>
            </a:r>
            <a:r>
              <a:rPr lang="en-US" i="1" dirty="0" smtClean="0"/>
              <a:t>et al</a:t>
            </a:r>
            <a:r>
              <a:rPr lang="en-US" dirty="0" smtClean="0"/>
              <a:t>,2004]</a:t>
            </a:r>
          </a:p>
          <a:p>
            <a:pPr lvl="1"/>
            <a:r>
              <a:rPr lang="en-US" dirty="0" smtClean="0"/>
              <a:t>Clocks synchronize in </a:t>
            </a:r>
            <a:r>
              <a:rPr lang="en-US" b="1" dirty="0" smtClean="0"/>
              <a:t>at most 6B steps</a:t>
            </a:r>
          </a:p>
          <a:p>
            <a:pPr lvl="1"/>
            <a:r>
              <a:rPr lang="en-US" dirty="0" smtClean="0"/>
              <a:t>Then, </a:t>
            </a:r>
            <a:r>
              <a:rPr lang="en-US" b="1" dirty="0" smtClean="0"/>
              <a:t>the first cycle started at 6B steps will correctly compute UNIQ!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AlgoTel'2014, Ile de Ré</a:t>
            </a:r>
            <a:endParaRPr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04/06/2014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496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make this algorithm </a:t>
            </a:r>
            <a:br>
              <a:rPr lang="en-US" dirty="0" smtClean="0"/>
            </a:br>
            <a:r>
              <a:rPr lang="en-US" dirty="0" smtClean="0"/>
              <a:t>snap-stabilizing?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600200"/>
            <a:ext cx="8686800" cy="4525963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b="1" dirty="0" smtClean="0"/>
              <a:t>The first cycle started at 6B steps will correctly compute UNIQ!</a:t>
            </a:r>
            <a:r>
              <a:rPr lang="en-US" dirty="0" smtClean="0"/>
              <a:t> </a:t>
            </a:r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For each request</a:t>
            </a:r>
          </a:p>
          <a:p>
            <a:pPr lvl="1" algn="just"/>
            <a:r>
              <a:rPr lang="en-US" dirty="0" smtClean="0"/>
              <a:t>A process first waits </a:t>
            </a:r>
            <a:r>
              <a:rPr lang="en-US" b="1" dirty="0" smtClean="0"/>
              <a:t>6B</a:t>
            </a:r>
            <a:r>
              <a:rPr lang="en-US" dirty="0" smtClean="0"/>
              <a:t> steps (using a </a:t>
            </a:r>
            <a:r>
              <a:rPr lang="en-US" i="1" dirty="0" smtClean="0">
                <a:solidFill>
                  <a:srgbClr val="FF0000"/>
                </a:solidFill>
              </a:rPr>
              <a:t>counter</a:t>
            </a:r>
            <a:r>
              <a:rPr lang="en-US" dirty="0" smtClean="0"/>
              <a:t>)</a:t>
            </a:r>
          </a:p>
          <a:p>
            <a:pPr lvl="1" algn="just"/>
            <a:r>
              <a:rPr lang="en-US" dirty="0" smtClean="0"/>
              <a:t>And only considers outputs of cycles started after these </a:t>
            </a:r>
            <a:r>
              <a:rPr lang="en-US" b="1" dirty="0" smtClean="0"/>
              <a:t>6B</a:t>
            </a:r>
            <a:r>
              <a:rPr lang="en-US" dirty="0" smtClean="0"/>
              <a:t> steps</a:t>
            </a:r>
          </a:p>
          <a:p>
            <a:pPr lvl="1" algn="just"/>
            <a:r>
              <a:rPr lang="en-US" dirty="0" smtClean="0"/>
              <a:t>So, only outputs of </a:t>
            </a:r>
            <a:r>
              <a:rPr lang="en-US" b="1" dirty="0" smtClean="0"/>
              <a:t>correct cycles </a:t>
            </a:r>
            <a:r>
              <a:rPr lang="en-US" dirty="0" smtClean="0"/>
              <a:t>will be considered!</a:t>
            </a:r>
          </a:p>
          <a:p>
            <a:pPr lvl="1" algn="just"/>
            <a:r>
              <a:rPr lang="en-US" dirty="0" smtClean="0"/>
              <a:t>The answer </a:t>
            </a:r>
            <a:r>
              <a:rPr lang="en-US" b="1" dirty="0" smtClean="0"/>
              <a:t>LE</a:t>
            </a:r>
            <a:r>
              <a:rPr lang="en-US" dirty="0" smtClean="0"/>
              <a:t> will be output only when </a:t>
            </a:r>
            <a:r>
              <a:rPr lang="en-US" b="1" dirty="0" smtClean="0"/>
              <a:t>UNIQ = true </a:t>
            </a:r>
            <a:r>
              <a:rPr lang="en-US" dirty="0" smtClean="0"/>
              <a:t>at the end of such a cycle </a:t>
            </a:r>
          </a:p>
          <a:p>
            <a:pPr lvl="1" algn="just"/>
            <a:endParaRPr lang="en-US" dirty="0"/>
          </a:p>
          <a:p>
            <a:pPr algn="just"/>
            <a:r>
              <a:rPr lang="en-US" dirty="0" smtClean="0"/>
              <a:t>The </a:t>
            </a:r>
            <a:r>
              <a:rPr lang="en-US" i="1" dirty="0" smtClean="0">
                <a:solidFill>
                  <a:srgbClr val="FF0000"/>
                </a:solidFill>
              </a:rPr>
              <a:t>expected delay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for each answer remains in </a:t>
            </a:r>
            <a:r>
              <a:rPr lang="en-US" b="1" i="1" dirty="0"/>
              <a:t>0</a:t>
            </a:r>
            <a:r>
              <a:rPr lang="en-US" b="1" dirty="0"/>
              <a:t>(</a:t>
            </a:r>
            <a:r>
              <a:rPr lang="en-US" b="1" i="1" dirty="0"/>
              <a:t>n</a:t>
            </a:r>
            <a:r>
              <a:rPr lang="en-US" b="1" dirty="0" smtClean="0"/>
              <a:t>)</a:t>
            </a:r>
            <a:endParaRPr lang="en-US" b="1" dirty="0"/>
          </a:p>
          <a:p>
            <a:pPr algn="just"/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AlgoTel'2014, Ile de Ré</a:t>
            </a:r>
            <a:endParaRPr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04/06/2014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118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Overview of the</a:t>
            </a:r>
            <a:br>
              <a:rPr lang="en-US" dirty="0" smtClean="0"/>
            </a:br>
            <a:r>
              <a:rPr lang="en-US" dirty="0" smtClean="0"/>
              <a:t>asynchronous solution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en-US" dirty="0" smtClean="0"/>
          </a:p>
          <a:p>
            <a:pPr algn="just"/>
            <a:r>
              <a:rPr lang="en-US" dirty="0" smtClean="0"/>
              <a:t>We use the self-stabilizing </a:t>
            </a:r>
            <a:r>
              <a:rPr lang="en-US" b="1" dirty="0" smtClean="0"/>
              <a:t>UNISON</a:t>
            </a:r>
            <a:r>
              <a:rPr lang="en-US" dirty="0" smtClean="0"/>
              <a:t> algorithm of [Boulinier </a:t>
            </a:r>
            <a:r>
              <a:rPr lang="en-US" i="1" dirty="0" smtClean="0"/>
              <a:t>et al</a:t>
            </a:r>
            <a:r>
              <a:rPr lang="en-US" dirty="0" smtClean="0"/>
              <a:t>, 2004] to </a:t>
            </a:r>
            <a:r>
              <a:rPr lang="en-US" i="1" dirty="0" smtClean="0">
                <a:solidFill>
                  <a:srgbClr val="FF0000"/>
                </a:solidFill>
              </a:rPr>
              <a:t>emulate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synchronous executions of cycles.</a:t>
            </a:r>
          </a:p>
          <a:p>
            <a:pPr lvl="1" algn="just"/>
            <a:r>
              <a:rPr lang="en-US" dirty="0" smtClean="0"/>
              <a:t>After stabilization, clocks differ from at most 1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Using this algorithm, cycles ``synchronize’’ in </a:t>
            </a:r>
            <a:r>
              <a:rPr lang="en-US" b="1" dirty="0" smtClean="0"/>
              <a:t>8B rounds</a:t>
            </a:r>
            <a:endParaRPr lang="en-US" b="1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AlgoTel'2014, Ile de Ré</a:t>
            </a:r>
            <a:endParaRPr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04/06/2014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3974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Overview of the</a:t>
            </a:r>
            <a:br>
              <a:rPr lang="en-US" dirty="0" smtClean="0"/>
            </a:br>
            <a:r>
              <a:rPr lang="en-US" dirty="0" smtClean="0"/>
              <a:t>asynchronous solution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W</a:t>
            </a:r>
            <a:r>
              <a:rPr lang="en-US" dirty="0" smtClean="0"/>
              <a:t>e use a result from </a:t>
            </a:r>
            <a:r>
              <a:rPr lang="en-US" b="1" dirty="0" smtClean="0"/>
              <a:t>[Boulinier </a:t>
            </a:r>
            <a:r>
              <a:rPr lang="en-US" b="1" i="1" dirty="0" smtClean="0"/>
              <a:t>et al</a:t>
            </a:r>
            <a:r>
              <a:rPr lang="en-US" b="1" dirty="0" smtClean="0"/>
              <a:t>, 2008]</a:t>
            </a:r>
            <a:r>
              <a:rPr lang="en-US" dirty="0" smtClean="0"/>
              <a:t> to detect when cycles have stabilized:</a:t>
            </a:r>
          </a:p>
          <a:p>
            <a:pPr marL="457200" lvl="1" indent="0" algn="just">
              <a:buNone/>
            </a:pPr>
            <a:endParaRPr lang="en-US" dirty="0" smtClean="0"/>
          </a:p>
          <a:p>
            <a:pPr marL="457200" lvl="1" indent="0" algn="just">
              <a:buNone/>
            </a:pPr>
            <a:r>
              <a:rPr lang="en-US" dirty="0" smtClean="0"/>
              <a:t>If the clock of some process</a:t>
            </a:r>
            <a:r>
              <a:rPr lang="en-US" i="1" dirty="0" smtClean="0"/>
              <a:t> successively </a:t>
            </a:r>
            <a:r>
              <a:rPr lang="en-US" dirty="0" smtClean="0"/>
              <a:t>takes values</a:t>
            </a:r>
            <a:r>
              <a:rPr lang="en-US" i="1" dirty="0" smtClean="0"/>
              <a:t> u</a:t>
            </a:r>
            <a:r>
              <a:rPr lang="en-US" dirty="0" smtClean="0"/>
              <a:t>,</a:t>
            </a:r>
            <a:r>
              <a:rPr lang="en-US" i="1" dirty="0" smtClean="0"/>
              <a:t> u</a:t>
            </a:r>
            <a:r>
              <a:rPr lang="en-US" dirty="0" smtClean="0"/>
              <a:t>+1, …</a:t>
            </a:r>
            <a:r>
              <a:rPr lang="en-US" i="1" dirty="0" smtClean="0"/>
              <a:t> u</a:t>
            </a:r>
            <a:r>
              <a:rPr lang="en-US" dirty="0" smtClean="0"/>
              <a:t>+(2</a:t>
            </a:r>
            <a:r>
              <a:rPr lang="en-US" i="1" dirty="0" smtClean="0"/>
              <a:t>D</a:t>
            </a:r>
            <a:r>
              <a:rPr lang="en-US" dirty="0" smtClean="0"/>
              <a:t>+1), with</a:t>
            </a:r>
            <a:r>
              <a:rPr lang="en-US" i="1" dirty="0" smtClean="0"/>
              <a:t> </a:t>
            </a:r>
            <a:r>
              <a:rPr lang="en-US" dirty="0" smtClean="0"/>
              <a:t>∀</a:t>
            </a:r>
            <a:r>
              <a:rPr lang="en-US" i="1" dirty="0" smtClean="0"/>
              <a:t> i </a:t>
            </a:r>
            <a:r>
              <a:rPr lang="en-US" dirty="0" smtClean="0"/>
              <a:t>∈ {1, …, 2</a:t>
            </a:r>
            <a:r>
              <a:rPr lang="en-US" i="1" dirty="0" smtClean="0"/>
              <a:t>D</a:t>
            </a:r>
            <a:r>
              <a:rPr lang="en-US" dirty="0" smtClean="0"/>
              <a:t>+1},</a:t>
            </a:r>
            <a:r>
              <a:rPr lang="en-US" i="1" dirty="0" smtClean="0"/>
              <a:t> u</a:t>
            </a:r>
            <a:r>
              <a:rPr lang="en-US" dirty="0" smtClean="0"/>
              <a:t>+</a:t>
            </a:r>
            <a:r>
              <a:rPr lang="en-US" i="1" dirty="0" smtClean="0"/>
              <a:t>i</a:t>
            </a:r>
            <a:r>
              <a:rPr lang="en-US" dirty="0" smtClean="0"/>
              <a:t> &gt; 0, then every other process executes</a:t>
            </a:r>
            <a:r>
              <a:rPr lang="en-US" i="1" dirty="0" smtClean="0"/>
              <a:t> at least one step </a:t>
            </a:r>
            <a:r>
              <a:rPr lang="en-US" dirty="0" smtClean="0"/>
              <a:t>during that period </a:t>
            </a:r>
          </a:p>
          <a:p>
            <a:pPr marL="457200" lvl="1" indent="0" algn="just">
              <a:buNone/>
            </a:pPr>
            <a:endParaRPr lang="en-US" dirty="0"/>
          </a:p>
          <a:p>
            <a:pPr marL="514350" indent="-457200" algn="just"/>
            <a:r>
              <a:rPr lang="en-US" b="1" dirty="0" smtClean="0"/>
              <a:t>Drawback</a:t>
            </a:r>
            <a:r>
              <a:rPr lang="en-US" b="1" dirty="0"/>
              <a:t>: </a:t>
            </a:r>
            <a:r>
              <a:rPr lang="en-US" dirty="0"/>
              <a:t>The </a:t>
            </a:r>
            <a:r>
              <a:rPr lang="en-US" i="1" dirty="0"/>
              <a:t>expected delay </a:t>
            </a:r>
            <a:r>
              <a:rPr lang="en-US" dirty="0"/>
              <a:t>for each answer </a:t>
            </a:r>
            <a:r>
              <a:rPr lang="en-US" dirty="0" smtClean="0"/>
              <a:t>is </a:t>
            </a:r>
            <a:r>
              <a:rPr lang="en-US" dirty="0"/>
              <a:t>in </a:t>
            </a:r>
            <a:r>
              <a:rPr lang="en-US" b="1" i="1" dirty="0"/>
              <a:t>0</a:t>
            </a:r>
            <a:r>
              <a:rPr lang="en-US" b="1" dirty="0"/>
              <a:t>(</a:t>
            </a:r>
            <a:r>
              <a:rPr lang="en-US" b="1" i="1" dirty="0" smtClean="0"/>
              <a:t>n</a:t>
            </a:r>
            <a:r>
              <a:rPr lang="en-US" b="1" i="1" baseline="30000" dirty="0" smtClean="0"/>
              <a:t>2</a:t>
            </a:r>
            <a:r>
              <a:rPr lang="en-US" b="1" dirty="0" smtClean="0"/>
              <a:t>)</a:t>
            </a:r>
            <a:endParaRPr lang="en-US" b="1" dirty="0"/>
          </a:p>
          <a:p>
            <a:pPr marL="514350" indent="-457200" algn="just"/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AlgoTel'2014, Ile de Ré</a:t>
            </a:r>
            <a:endParaRPr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04/06/2014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2867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We introduced </a:t>
            </a:r>
            <a:r>
              <a:rPr lang="en-US" b="1" dirty="0" smtClean="0"/>
              <a:t>probabilistic snap-stabilization</a:t>
            </a:r>
          </a:p>
          <a:p>
            <a:endParaRPr lang="en-US" dirty="0"/>
          </a:p>
          <a:p>
            <a:pPr algn="just"/>
            <a:r>
              <a:rPr lang="en-US" dirty="0" smtClean="0"/>
              <a:t>We proposed </a:t>
            </a:r>
            <a:r>
              <a:rPr lang="en-US" dirty="0"/>
              <a:t>2 p</a:t>
            </a:r>
            <a:r>
              <a:rPr lang="en-US" dirty="0" smtClean="0"/>
              <a:t>robabilistic snap</a:t>
            </a:r>
            <a:r>
              <a:rPr lang="en-US" dirty="0"/>
              <a:t>-stabilizing protocols for the</a:t>
            </a:r>
            <a:r>
              <a:rPr lang="en-US" b="1" dirty="0"/>
              <a:t> guaranteed service leader election </a:t>
            </a:r>
            <a:r>
              <a:rPr lang="en-US" dirty="0"/>
              <a:t>in </a:t>
            </a:r>
            <a:r>
              <a:rPr lang="en-US" i="1" dirty="0"/>
              <a:t>anonymous</a:t>
            </a:r>
            <a:r>
              <a:rPr lang="en-US" dirty="0"/>
              <a:t> </a:t>
            </a:r>
            <a:r>
              <a:rPr lang="en-US" dirty="0" smtClean="0"/>
              <a:t>networks</a:t>
            </a:r>
          </a:p>
          <a:p>
            <a:pPr lvl="1" algn="just"/>
            <a:r>
              <a:rPr lang="en-US" dirty="0" smtClean="0"/>
              <a:t>The </a:t>
            </a:r>
            <a:r>
              <a:rPr lang="en-US" dirty="0"/>
              <a:t>first one assumes a </a:t>
            </a:r>
            <a:r>
              <a:rPr lang="en-US" i="1" dirty="0">
                <a:solidFill>
                  <a:srgbClr val="FF0000"/>
                </a:solidFill>
              </a:rPr>
              <a:t>synchronous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/>
              <a:t>scheduler, and its expected time complexity is in </a:t>
            </a:r>
            <a:r>
              <a:rPr lang="en-US" i="1" dirty="0" smtClean="0"/>
              <a:t>O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/>
              <a:t>The second one assumes an </a:t>
            </a:r>
            <a:r>
              <a:rPr lang="en-US" i="1" dirty="0">
                <a:solidFill>
                  <a:srgbClr val="FF0000"/>
                </a:solidFill>
              </a:rPr>
              <a:t>asynchronous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/>
              <a:t>scheduler, </a:t>
            </a:r>
            <a:r>
              <a:rPr lang="en-US" dirty="0"/>
              <a:t>and its expected time complexity is in </a:t>
            </a:r>
            <a:r>
              <a:rPr lang="en-US" i="1" dirty="0"/>
              <a:t>O</a:t>
            </a:r>
            <a:r>
              <a:rPr lang="en-US" dirty="0"/>
              <a:t>(</a:t>
            </a:r>
            <a:r>
              <a:rPr lang="en-US" i="1" dirty="0" smtClean="0"/>
              <a:t>n</a:t>
            </a:r>
            <a:r>
              <a:rPr lang="en-US" i="1" baseline="30000" dirty="0" smtClean="0"/>
              <a:t>2</a:t>
            </a:r>
            <a:r>
              <a:rPr lang="en-US" dirty="0" smtClean="0"/>
              <a:t>)</a:t>
            </a:r>
          </a:p>
          <a:p>
            <a:pPr lvl="1"/>
            <a:endParaRPr lang="en-US" dirty="0"/>
          </a:p>
          <a:p>
            <a:r>
              <a:rPr lang="en-US" dirty="0" smtClean="0"/>
              <a:t>These two expected times can be reduced to </a:t>
            </a:r>
            <a:r>
              <a:rPr lang="en-US" i="1" dirty="0" smtClean="0"/>
              <a:t>O(D)</a:t>
            </a:r>
            <a:r>
              <a:rPr lang="en-US" dirty="0" smtClean="0"/>
              <a:t> and </a:t>
            </a:r>
            <a:r>
              <a:rPr lang="en-US" i="1" dirty="0" smtClean="0"/>
              <a:t>O(Dn)</a:t>
            </a:r>
            <a:r>
              <a:rPr lang="en-US" dirty="0" smtClean="0"/>
              <a:t>, respectively, if processes have the knowledge of the diameter </a:t>
            </a:r>
            <a:r>
              <a:rPr lang="en-US" i="1" dirty="0" smtClean="0"/>
              <a:t>D </a:t>
            </a:r>
            <a:r>
              <a:rPr lang="en-US" dirty="0" smtClean="0"/>
              <a:t>of the network.</a:t>
            </a:r>
            <a:endParaRPr lang="en-US" dirty="0"/>
          </a:p>
          <a:p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AlgoTel'2014, Ile de Ré</a:t>
            </a:r>
            <a:endParaRPr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04/06/2014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353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18864" y="5094312"/>
            <a:ext cx="8229600" cy="1143000"/>
          </a:xfrm>
        </p:spPr>
        <p:txBody>
          <a:bodyPr/>
          <a:lstStyle/>
          <a:p>
            <a:pPr algn="r"/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AlgoTel'2014, Ile de Ré</a:t>
            </a:r>
            <a:endParaRPr lang="en-US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04/06/2014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80277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Self-Stabilization [Dijkstra,74]</a:t>
            </a:r>
          </a:p>
        </p:txBody>
      </p:sp>
      <p:sp>
        <p:nvSpPr>
          <p:cNvPr id="22532" name="Ellipse 8"/>
          <p:cNvSpPr>
            <a:spLocks noChangeArrowheads="1"/>
          </p:cNvSpPr>
          <p:nvPr/>
        </p:nvSpPr>
        <p:spPr bwMode="auto">
          <a:xfrm>
            <a:off x="1447800" y="2133600"/>
            <a:ext cx="762000" cy="7620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2533" name="Ellipse 9"/>
          <p:cNvSpPr>
            <a:spLocks noChangeArrowheads="1"/>
          </p:cNvSpPr>
          <p:nvPr/>
        </p:nvSpPr>
        <p:spPr bwMode="auto">
          <a:xfrm>
            <a:off x="7543800" y="2971800"/>
            <a:ext cx="762000" cy="762000"/>
          </a:xfrm>
          <a:prstGeom prst="ellipse">
            <a:avLst/>
          </a:prstGeom>
          <a:solidFill>
            <a:srgbClr val="76F94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2534" name="Ellipse 10"/>
          <p:cNvSpPr>
            <a:spLocks noChangeArrowheads="1"/>
          </p:cNvSpPr>
          <p:nvPr/>
        </p:nvSpPr>
        <p:spPr bwMode="auto">
          <a:xfrm>
            <a:off x="1447800" y="3962400"/>
            <a:ext cx="762000" cy="7620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2535" name="Ellipse 11"/>
          <p:cNvSpPr>
            <a:spLocks noChangeArrowheads="1"/>
          </p:cNvSpPr>
          <p:nvPr/>
        </p:nvSpPr>
        <p:spPr bwMode="auto">
          <a:xfrm>
            <a:off x="2590800" y="5257800"/>
            <a:ext cx="762000" cy="7620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2536" name="Ellipse 12"/>
          <p:cNvSpPr>
            <a:spLocks noChangeArrowheads="1"/>
          </p:cNvSpPr>
          <p:nvPr/>
        </p:nvSpPr>
        <p:spPr bwMode="auto">
          <a:xfrm>
            <a:off x="5562600" y="2971800"/>
            <a:ext cx="762000" cy="762000"/>
          </a:xfrm>
          <a:prstGeom prst="ellipse">
            <a:avLst/>
          </a:prstGeom>
          <a:solidFill>
            <a:srgbClr val="76F94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2537" name="Ellipse 13"/>
          <p:cNvSpPr>
            <a:spLocks noChangeArrowheads="1"/>
          </p:cNvSpPr>
          <p:nvPr/>
        </p:nvSpPr>
        <p:spPr bwMode="auto">
          <a:xfrm>
            <a:off x="3733800" y="3962400"/>
            <a:ext cx="762000" cy="762000"/>
          </a:xfrm>
          <a:prstGeom prst="ellipse">
            <a:avLst/>
          </a:prstGeom>
          <a:solidFill>
            <a:srgbClr val="76F94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2538" name="Ellipse 14"/>
          <p:cNvSpPr>
            <a:spLocks noChangeArrowheads="1"/>
          </p:cNvSpPr>
          <p:nvPr/>
        </p:nvSpPr>
        <p:spPr bwMode="auto">
          <a:xfrm>
            <a:off x="3733800" y="2133600"/>
            <a:ext cx="762000" cy="762000"/>
          </a:xfrm>
          <a:prstGeom prst="ellipse">
            <a:avLst/>
          </a:prstGeom>
          <a:solidFill>
            <a:srgbClr val="76F94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cxnSp>
        <p:nvCxnSpPr>
          <p:cNvPr id="22539" name="Connecteur droit 16"/>
          <p:cNvCxnSpPr>
            <a:cxnSpLocks noChangeShapeType="1"/>
            <a:stCxn id="22532" idx="4"/>
            <a:endCxn id="22534" idx="0"/>
          </p:cNvCxnSpPr>
          <p:nvPr/>
        </p:nvCxnSpPr>
        <p:spPr bwMode="auto">
          <a:xfrm rot="5400000">
            <a:off x="1295401" y="3429000"/>
            <a:ext cx="1066800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40" name="Connecteur droit 19"/>
          <p:cNvCxnSpPr>
            <a:cxnSpLocks noChangeShapeType="1"/>
            <a:stCxn id="22532" idx="6"/>
            <a:endCxn id="22538" idx="2"/>
          </p:cNvCxnSpPr>
          <p:nvPr/>
        </p:nvCxnSpPr>
        <p:spPr bwMode="auto">
          <a:xfrm>
            <a:off x="2209800" y="2514600"/>
            <a:ext cx="15240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41" name="Connecteur droit 21"/>
          <p:cNvCxnSpPr>
            <a:cxnSpLocks noChangeShapeType="1"/>
            <a:stCxn id="22538" idx="4"/>
            <a:endCxn id="22537" idx="0"/>
          </p:cNvCxnSpPr>
          <p:nvPr/>
        </p:nvCxnSpPr>
        <p:spPr bwMode="auto">
          <a:xfrm rot="5400000">
            <a:off x="3581401" y="3429000"/>
            <a:ext cx="1066800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42" name="Connecteur droit 23"/>
          <p:cNvCxnSpPr>
            <a:cxnSpLocks noChangeShapeType="1"/>
            <a:stCxn id="22537" idx="2"/>
            <a:endCxn id="22534" idx="6"/>
          </p:cNvCxnSpPr>
          <p:nvPr/>
        </p:nvCxnSpPr>
        <p:spPr bwMode="auto">
          <a:xfrm rot="10800000">
            <a:off x="2209800" y="4343400"/>
            <a:ext cx="15240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43" name="Connecteur droit 26"/>
          <p:cNvCxnSpPr>
            <a:cxnSpLocks noChangeShapeType="1"/>
            <a:stCxn id="22538" idx="6"/>
            <a:endCxn id="22536" idx="1"/>
          </p:cNvCxnSpPr>
          <p:nvPr/>
        </p:nvCxnSpPr>
        <p:spPr bwMode="auto">
          <a:xfrm>
            <a:off x="4495800" y="2514600"/>
            <a:ext cx="1177925" cy="568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44" name="Connecteur droit 30"/>
          <p:cNvCxnSpPr>
            <a:cxnSpLocks noChangeShapeType="1"/>
            <a:stCxn id="22536" idx="3"/>
            <a:endCxn id="22537" idx="6"/>
          </p:cNvCxnSpPr>
          <p:nvPr/>
        </p:nvCxnSpPr>
        <p:spPr bwMode="auto">
          <a:xfrm rot="5400000">
            <a:off x="4724400" y="3394075"/>
            <a:ext cx="720725" cy="1177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45" name="Connecteur droit 34"/>
          <p:cNvCxnSpPr>
            <a:cxnSpLocks noChangeShapeType="1"/>
            <a:stCxn id="22533" idx="2"/>
            <a:endCxn id="22536" idx="6"/>
          </p:cNvCxnSpPr>
          <p:nvPr/>
        </p:nvCxnSpPr>
        <p:spPr bwMode="auto">
          <a:xfrm rot="10800000">
            <a:off x="6324600" y="3352800"/>
            <a:ext cx="12192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46" name="Connecteur droit 36"/>
          <p:cNvCxnSpPr>
            <a:cxnSpLocks noChangeShapeType="1"/>
            <a:stCxn id="22534" idx="5"/>
            <a:endCxn id="22535" idx="1"/>
          </p:cNvCxnSpPr>
          <p:nvPr/>
        </p:nvCxnSpPr>
        <p:spPr bwMode="auto">
          <a:xfrm rot="16200000" flipH="1">
            <a:off x="2022475" y="4689475"/>
            <a:ext cx="755650" cy="603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47" name="Connecteur droit 39"/>
          <p:cNvCxnSpPr>
            <a:cxnSpLocks noChangeShapeType="1"/>
            <a:stCxn id="22537" idx="3"/>
            <a:endCxn id="22535" idx="7"/>
          </p:cNvCxnSpPr>
          <p:nvPr/>
        </p:nvCxnSpPr>
        <p:spPr bwMode="auto">
          <a:xfrm rot="5400000">
            <a:off x="3165475" y="4689475"/>
            <a:ext cx="755650" cy="603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AlgoTel'2014, Ile de Ré</a:t>
            </a:r>
            <a:endParaRPr lang="en-US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04/06/2014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6865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Self-Stabilization [Dijkstra,74]</a:t>
            </a:r>
          </a:p>
        </p:txBody>
      </p:sp>
      <p:sp>
        <p:nvSpPr>
          <p:cNvPr id="23556" name="Ellipse 8"/>
          <p:cNvSpPr>
            <a:spLocks noChangeArrowheads="1"/>
          </p:cNvSpPr>
          <p:nvPr/>
        </p:nvSpPr>
        <p:spPr bwMode="auto">
          <a:xfrm>
            <a:off x="1447800" y="2133600"/>
            <a:ext cx="762000" cy="762000"/>
          </a:xfrm>
          <a:prstGeom prst="ellipse">
            <a:avLst/>
          </a:prstGeom>
          <a:solidFill>
            <a:srgbClr val="76F94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557" name="Ellipse 9"/>
          <p:cNvSpPr>
            <a:spLocks noChangeArrowheads="1"/>
          </p:cNvSpPr>
          <p:nvPr/>
        </p:nvSpPr>
        <p:spPr bwMode="auto">
          <a:xfrm>
            <a:off x="7543800" y="2971800"/>
            <a:ext cx="762000" cy="762000"/>
          </a:xfrm>
          <a:prstGeom prst="ellipse">
            <a:avLst/>
          </a:prstGeom>
          <a:solidFill>
            <a:srgbClr val="76F94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558" name="Ellipse 10"/>
          <p:cNvSpPr>
            <a:spLocks noChangeArrowheads="1"/>
          </p:cNvSpPr>
          <p:nvPr/>
        </p:nvSpPr>
        <p:spPr bwMode="auto">
          <a:xfrm>
            <a:off x="1447800" y="3962400"/>
            <a:ext cx="762000" cy="762000"/>
          </a:xfrm>
          <a:prstGeom prst="ellipse">
            <a:avLst/>
          </a:prstGeom>
          <a:solidFill>
            <a:srgbClr val="76F94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559" name="Ellipse 11"/>
          <p:cNvSpPr>
            <a:spLocks noChangeArrowheads="1"/>
          </p:cNvSpPr>
          <p:nvPr/>
        </p:nvSpPr>
        <p:spPr bwMode="auto">
          <a:xfrm>
            <a:off x="2590800" y="5257800"/>
            <a:ext cx="762000" cy="7620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560" name="Ellipse 12"/>
          <p:cNvSpPr>
            <a:spLocks noChangeArrowheads="1"/>
          </p:cNvSpPr>
          <p:nvPr/>
        </p:nvSpPr>
        <p:spPr bwMode="auto">
          <a:xfrm>
            <a:off x="5562600" y="2971800"/>
            <a:ext cx="762000" cy="762000"/>
          </a:xfrm>
          <a:prstGeom prst="ellipse">
            <a:avLst/>
          </a:prstGeom>
          <a:solidFill>
            <a:srgbClr val="76F94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561" name="Ellipse 13"/>
          <p:cNvSpPr>
            <a:spLocks noChangeArrowheads="1"/>
          </p:cNvSpPr>
          <p:nvPr/>
        </p:nvSpPr>
        <p:spPr bwMode="auto">
          <a:xfrm>
            <a:off x="3733800" y="3962400"/>
            <a:ext cx="762000" cy="762000"/>
          </a:xfrm>
          <a:prstGeom prst="ellipse">
            <a:avLst/>
          </a:prstGeom>
          <a:solidFill>
            <a:srgbClr val="76F94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562" name="Ellipse 14"/>
          <p:cNvSpPr>
            <a:spLocks noChangeArrowheads="1"/>
          </p:cNvSpPr>
          <p:nvPr/>
        </p:nvSpPr>
        <p:spPr bwMode="auto">
          <a:xfrm>
            <a:off x="3733800" y="2133600"/>
            <a:ext cx="762000" cy="762000"/>
          </a:xfrm>
          <a:prstGeom prst="ellipse">
            <a:avLst/>
          </a:prstGeom>
          <a:solidFill>
            <a:srgbClr val="76F94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cxnSp>
        <p:nvCxnSpPr>
          <p:cNvPr id="23563" name="Connecteur droit 16"/>
          <p:cNvCxnSpPr>
            <a:cxnSpLocks noChangeShapeType="1"/>
            <a:stCxn id="23556" idx="4"/>
            <a:endCxn id="23558" idx="0"/>
          </p:cNvCxnSpPr>
          <p:nvPr/>
        </p:nvCxnSpPr>
        <p:spPr bwMode="auto">
          <a:xfrm rot="5400000">
            <a:off x="1295401" y="3429000"/>
            <a:ext cx="1066800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564" name="Connecteur droit 19"/>
          <p:cNvCxnSpPr>
            <a:cxnSpLocks noChangeShapeType="1"/>
            <a:stCxn id="23556" idx="6"/>
            <a:endCxn id="23562" idx="2"/>
          </p:cNvCxnSpPr>
          <p:nvPr/>
        </p:nvCxnSpPr>
        <p:spPr bwMode="auto">
          <a:xfrm>
            <a:off x="2209800" y="2514600"/>
            <a:ext cx="15240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565" name="Connecteur droit 21"/>
          <p:cNvCxnSpPr>
            <a:cxnSpLocks noChangeShapeType="1"/>
            <a:stCxn id="23562" idx="4"/>
            <a:endCxn id="23561" idx="0"/>
          </p:cNvCxnSpPr>
          <p:nvPr/>
        </p:nvCxnSpPr>
        <p:spPr bwMode="auto">
          <a:xfrm rot="5400000">
            <a:off x="3581401" y="3429000"/>
            <a:ext cx="1066800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566" name="Connecteur droit 23"/>
          <p:cNvCxnSpPr>
            <a:cxnSpLocks noChangeShapeType="1"/>
            <a:stCxn id="23561" idx="2"/>
            <a:endCxn id="23558" idx="6"/>
          </p:cNvCxnSpPr>
          <p:nvPr/>
        </p:nvCxnSpPr>
        <p:spPr bwMode="auto">
          <a:xfrm rot="10800000">
            <a:off x="2209800" y="4343400"/>
            <a:ext cx="15240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567" name="Connecteur droit 26"/>
          <p:cNvCxnSpPr>
            <a:cxnSpLocks noChangeShapeType="1"/>
            <a:stCxn id="23562" idx="6"/>
            <a:endCxn id="23560" idx="1"/>
          </p:cNvCxnSpPr>
          <p:nvPr/>
        </p:nvCxnSpPr>
        <p:spPr bwMode="auto">
          <a:xfrm>
            <a:off x="4495800" y="2514600"/>
            <a:ext cx="1177925" cy="568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568" name="Connecteur droit 30"/>
          <p:cNvCxnSpPr>
            <a:cxnSpLocks noChangeShapeType="1"/>
            <a:stCxn id="23560" idx="3"/>
            <a:endCxn id="23561" idx="6"/>
          </p:cNvCxnSpPr>
          <p:nvPr/>
        </p:nvCxnSpPr>
        <p:spPr bwMode="auto">
          <a:xfrm rot="5400000">
            <a:off x="4724400" y="3394075"/>
            <a:ext cx="720725" cy="1177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569" name="Connecteur droit 34"/>
          <p:cNvCxnSpPr>
            <a:cxnSpLocks noChangeShapeType="1"/>
            <a:stCxn id="23557" idx="2"/>
            <a:endCxn id="23560" idx="6"/>
          </p:cNvCxnSpPr>
          <p:nvPr/>
        </p:nvCxnSpPr>
        <p:spPr bwMode="auto">
          <a:xfrm rot="10800000">
            <a:off x="6324600" y="3352800"/>
            <a:ext cx="12192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570" name="Connecteur droit 36"/>
          <p:cNvCxnSpPr>
            <a:cxnSpLocks noChangeShapeType="1"/>
            <a:stCxn id="23558" idx="5"/>
            <a:endCxn id="23559" idx="1"/>
          </p:cNvCxnSpPr>
          <p:nvPr/>
        </p:nvCxnSpPr>
        <p:spPr bwMode="auto">
          <a:xfrm rot="16200000" flipH="1">
            <a:off x="2022475" y="4689475"/>
            <a:ext cx="755650" cy="603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571" name="Connecteur droit 39"/>
          <p:cNvCxnSpPr>
            <a:cxnSpLocks noChangeShapeType="1"/>
            <a:stCxn id="23561" idx="3"/>
            <a:endCxn id="23559" idx="7"/>
          </p:cNvCxnSpPr>
          <p:nvPr/>
        </p:nvCxnSpPr>
        <p:spPr bwMode="auto">
          <a:xfrm rot="5400000">
            <a:off x="3165475" y="4689475"/>
            <a:ext cx="755650" cy="603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AlgoTel'2014, Ile de Ré</a:t>
            </a:r>
            <a:endParaRPr lang="en-US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04/06/2014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41822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Self-Stabilization [Dijkstra,74]</a:t>
            </a:r>
          </a:p>
        </p:txBody>
      </p:sp>
      <p:sp>
        <p:nvSpPr>
          <p:cNvPr id="24580" name="Ellipse 8"/>
          <p:cNvSpPr>
            <a:spLocks noChangeArrowheads="1"/>
          </p:cNvSpPr>
          <p:nvPr/>
        </p:nvSpPr>
        <p:spPr bwMode="auto">
          <a:xfrm>
            <a:off x="1447800" y="2133600"/>
            <a:ext cx="762000" cy="762000"/>
          </a:xfrm>
          <a:prstGeom prst="ellipse">
            <a:avLst/>
          </a:prstGeom>
          <a:solidFill>
            <a:srgbClr val="76F94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581" name="Ellipse 9"/>
          <p:cNvSpPr>
            <a:spLocks noChangeArrowheads="1"/>
          </p:cNvSpPr>
          <p:nvPr/>
        </p:nvSpPr>
        <p:spPr bwMode="auto">
          <a:xfrm>
            <a:off x="7543800" y="2971800"/>
            <a:ext cx="762000" cy="762000"/>
          </a:xfrm>
          <a:prstGeom prst="ellipse">
            <a:avLst/>
          </a:prstGeom>
          <a:solidFill>
            <a:srgbClr val="76F94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582" name="Ellipse 10"/>
          <p:cNvSpPr>
            <a:spLocks noChangeArrowheads="1"/>
          </p:cNvSpPr>
          <p:nvPr/>
        </p:nvSpPr>
        <p:spPr bwMode="auto">
          <a:xfrm>
            <a:off x="1447800" y="3962400"/>
            <a:ext cx="762000" cy="762000"/>
          </a:xfrm>
          <a:prstGeom prst="ellipse">
            <a:avLst/>
          </a:prstGeom>
          <a:solidFill>
            <a:srgbClr val="76F94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583" name="Ellipse 11"/>
          <p:cNvSpPr>
            <a:spLocks noChangeArrowheads="1"/>
          </p:cNvSpPr>
          <p:nvPr/>
        </p:nvSpPr>
        <p:spPr bwMode="auto">
          <a:xfrm>
            <a:off x="2590800" y="5257800"/>
            <a:ext cx="762000" cy="762000"/>
          </a:xfrm>
          <a:prstGeom prst="ellipse">
            <a:avLst/>
          </a:prstGeom>
          <a:solidFill>
            <a:srgbClr val="76F94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584" name="Ellipse 12"/>
          <p:cNvSpPr>
            <a:spLocks noChangeArrowheads="1"/>
          </p:cNvSpPr>
          <p:nvPr/>
        </p:nvSpPr>
        <p:spPr bwMode="auto">
          <a:xfrm>
            <a:off x="5562600" y="2971800"/>
            <a:ext cx="762000" cy="762000"/>
          </a:xfrm>
          <a:prstGeom prst="ellipse">
            <a:avLst/>
          </a:prstGeom>
          <a:solidFill>
            <a:srgbClr val="76F94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585" name="Ellipse 13"/>
          <p:cNvSpPr>
            <a:spLocks noChangeArrowheads="1"/>
          </p:cNvSpPr>
          <p:nvPr/>
        </p:nvSpPr>
        <p:spPr bwMode="auto">
          <a:xfrm>
            <a:off x="3733800" y="3962400"/>
            <a:ext cx="762000" cy="762000"/>
          </a:xfrm>
          <a:prstGeom prst="ellipse">
            <a:avLst/>
          </a:prstGeom>
          <a:solidFill>
            <a:srgbClr val="76F94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586" name="Ellipse 14"/>
          <p:cNvSpPr>
            <a:spLocks noChangeArrowheads="1"/>
          </p:cNvSpPr>
          <p:nvPr/>
        </p:nvSpPr>
        <p:spPr bwMode="auto">
          <a:xfrm>
            <a:off x="3733800" y="2133600"/>
            <a:ext cx="762000" cy="762000"/>
          </a:xfrm>
          <a:prstGeom prst="ellipse">
            <a:avLst/>
          </a:prstGeom>
          <a:solidFill>
            <a:srgbClr val="76F94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cxnSp>
        <p:nvCxnSpPr>
          <p:cNvPr id="24587" name="Connecteur droit 16"/>
          <p:cNvCxnSpPr>
            <a:cxnSpLocks noChangeShapeType="1"/>
            <a:stCxn id="24580" idx="4"/>
            <a:endCxn id="24582" idx="0"/>
          </p:cNvCxnSpPr>
          <p:nvPr/>
        </p:nvCxnSpPr>
        <p:spPr bwMode="auto">
          <a:xfrm rot="5400000">
            <a:off x="1295401" y="3429000"/>
            <a:ext cx="1066800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588" name="Connecteur droit 19"/>
          <p:cNvCxnSpPr>
            <a:cxnSpLocks noChangeShapeType="1"/>
            <a:stCxn id="24580" idx="6"/>
            <a:endCxn id="24586" idx="2"/>
          </p:cNvCxnSpPr>
          <p:nvPr/>
        </p:nvCxnSpPr>
        <p:spPr bwMode="auto">
          <a:xfrm>
            <a:off x="2209800" y="2514600"/>
            <a:ext cx="15240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589" name="Connecteur droit 21"/>
          <p:cNvCxnSpPr>
            <a:cxnSpLocks noChangeShapeType="1"/>
            <a:stCxn id="24586" idx="4"/>
            <a:endCxn id="24585" idx="0"/>
          </p:cNvCxnSpPr>
          <p:nvPr/>
        </p:nvCxnSpPr>
        <p:spPr bwMode="auto">
          <a:xfrm rot="5400000">
            <a:off x="3581401" y="3429000"/>
            <a:ext cx="1066800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590" name="Connecteur droit 23"/>
          <p:cNvCxnSpPr>
            <a:cxnSpLocks noChangeShapeType="1"/>
            <a:stCxn id="24585" idx="2"/>
            <a:endCxn id="24582" idx="6"/>
          </p:cNvCxnSpPr>
          <p:nvPr/>
        </p:nvCxnSpPr>
        <p:spPr bwMode="auto">
          <a:xfrm rot="10800000">
            <a:off x="2209800" y="4343400"/>
            <a:ext cx="15240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591" name="Connecteur droit 26"/>
          <p:cNvCxnSpPr>
            <a:cxnSpLocks noChangeShapeType="1"/>
            <a:stCxn id="24586" idx="6"/>
            <a:endCxn id="24584" idx="1"/>
          </p:cNvCxnSpPr>
          <p:nvPr/>
        </p:nvCxnSpPr>
        <p:spPr bwMode="auto">
          <a:xfrm>
            <a:off x="4495800" y="2514600"/>
            <a:ext cx="1177925" cy="568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592" name="Connecteur droit 30"/>
          <p:cNvCxnSpPr>
            <a:cxnSpLocks noChangeShapeType="1"/>
            <a:stCxn id="24584" idx="3"/>
            <a:endCxn id="24585" idx="6"/>
          </p:cNvCxnSpPr>
          <p:nvPr/>
        </p:nvCxnSpPr>
        <p:spPr bwMode="auto">
          <a:xfrm rot="5400000">
            <a:off x="4724400" y="3394075"/>
            <a:ext cx="720725" cy="1177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593" name="Connecteur droit 34"/>
          <p:cNvCxnSpPr>
            <a:cxnSpLocks noChangeShapeType="1"/>
            <a:stCxn id="24581" idx="2"/>
            <a:endCxn id="24584" idx="6"/>
          </p:cNvCxnSpPr>
          <p:nvPr/>
        </p:nvCxnSpPr>
        <p:spPr bwMode="auto">
          <a:xfrm rot="10800000">
            <a:off x="6324600" y="3352800"/>
            <a:ext cx="12192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594" name="Connecteur droit 36"/>
          <p:cNvCxnSpPr>
            <a:cxnSpLocks noChangeShapeType="1"/>
            <a:stCxn id="24582" idx="5"/>
            <a:endCxn id="24583" idx="1"/>
          </p:cNvCxnSpPr>
          <p:nvPr/>
        </p:nvCxnSpPr>
        <p:spPr bwMode="auto">
          <a:xfrm rot="16200000" flipH="1">
            <a:off x="2022475" y="4689475"/>
            <a:ext cx="755650" cy="603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595" name="Connecteur droit 39"/>
          <p:cNvCxnSpPr>
            <a:cxnSpLocks noChangeShapeType="1"/>
            <a:stCxn id="24585" idx="3"/>
            <a:endCxn id="24583" idx="7"/>
          </p:cNvCxnSpPr>
          <p:nvPr/>
        </p:nvCxnSpPr>
        <p:spPr bwMode="auto">
          <a:xfrm rot="5400000">
            <a:off x="3165475" y="4689475"/>
            <a:ext cx="755650" cy="603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AlgoTel'2014, Ile de Ré</a:t>
            </a:r>
            <a:endParaRPr lang="en-US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04/06/2014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7811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Self-Stabilization [Dijkstra,74]</a:t>
            </a:r>
          </a:p>
        </p:txBody>
      </p:sp>
      <p:sp>
        <p:nvSpPr>
          <p:cNvPr id="25604" name="Ellipse 8"/>
          <p:cNvSpPr>
            <a:spLocks noChangeArrowheads="1"/>
          </p:cNvSpPr>
          <p:nvPr/>
        </p:nvSpPr>
        <p:spPr bwMode="auto">
          <a:xfrm>
            <a:off x="1447800" y="2133600"/>
            <a:ext cx="762000" cy="762000"/>
          </a:xfrm>
          <a:prstGeom prst="ellipse">
            <a:avLst/>
          </a:prstGeom>
          <a:solidFill>
            <a:srgbClr val="76F94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5605" name="Ellipse 9"/>
          <p:cNvSpPr>
            <a:spLocks noChangeArrowheads="1"/>
          </p:cNvSpPr>
          <p:nvPr/>
        </p:nvSpPr>
        <p:spPr bwMode="auto">
          <a:xfrm>
            <a:off x="7543800" y="2971800"/>
            <a:ext cx="762000" cy="762000"/>
          </a:xfrm>
          <a:prstGeom prst="ellipse">
            <a:avLst/>
          </a:prstGeom>
          <a:solidFill>
            <a:srgbClr val="76F94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5606" name="Ellipse 10"/>
          <p:cNvSpPr>
            <a:spLocks noChangeArrowheads="1"/>
          </p:cNvSpPr>
          <p:nvPr/>
        </p:nvSpPr>
        <p:spPr bwMode="auto">
          <a:xfrm>
            <a:off x="1447800" y="3962400"/>
            <a:ext cx="762000" cy="762000"/>
          </a:xfrm>
          <a:prstGeom prst="ellipse">
            <a:avLst/>
          </a:prstGeom>
          <a:solidFill>
            <a:srgbClr val="76F94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5607" name="Ellipse 11"/>
          <p:cNvSpPr>
            <a:spLocks noChangeArrowheads="1"/>
          </p:cNvSpPr>
          <p:nvPr/>
        </p:nvSpPr>
        <p:spPr bwMode="auto">
          <a:xfrm>
            <a:off x="2590800" y="5257800"/>
            <a:ext cx="762000" cy="762000"/>
          </a:xfrm>
          <a:prstGeom prst="ellipse">
            <a:avLst/>
          </a:prstGeom>
          <a:solidFill>
            <a:srgbClr val="76F94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5608" name="Ellipse 12"/>
          <p:cNvSpPr>
            <a:spLocks noChangeArrowheads="1"/>
          </p:cNvSpPr>
          <p:nvPr/>
        </p:nvSpPr>
        <p:spPr bwMode="auto">
          <a:xfrm>
            <a:off x="5562600" y="2971800"/>
            <a:ext cx="762000" cy="762000"/>
          </a:xfrm>
          <a:prstGeom prst="ellipse">
            <a:avLst/>
          </a:prstGeom>
          <a:solidFill>
            <a:srgbClr val="76F94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5609" name="Ellipse 13"/>
          <p:cNvSpPr>
            <a:spLocks noChangeArrowheads="1"/>
          </p:cNvSpPr>
          <p:nvPr/>
        </p:nvSpPr>
        <p:spPr bwMode="auto">
          <a:xfrm>
            <a:off x="3733800" y="3962400"/>
            <a:ext cx="762000" cy="762000"/>
          </a:xfrm>
          <a:prstGeom prst="ellipse">
            <a:avLst/>
          </a:prstGeom>
          <a:solidFill>
            <a:srgbClr val="76F94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5610" name="Ellipse 14"/>
          <p:cNvSpPr>
            <a:spLocks noChangeArrowheads="1"/>
          </p:cNvSpPr>
          <p:nvPr/>
        </p:nvSpPr>
        <p:spPr bwMode="auto">
          <a:xfrm>
            <a:off x="3733800" y="2133600"/>
            <a:ext cx="762000" cy="762000"/>
          </a:xfrm>
          <a:prstGeom prst="ellipse">
            <a:avLst/>
          </a:prstGeom>
          <a:solidFill>
            <a:srgbClr val="76F94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cxnSp>
        <p:nvCxnSpPr>
          <p:cNvPr id="25611" name="Connecteur droit 16"/>
          <p:cNvCxnSpPr>
            <a:cxnSpLocks noChangeShapeType="1"/>
            <a:stCxn id="25604" idx="4"/>
            <a:endCxn id="25606" idx="0"/>
          </p:cNvCxnSpPr>
          <p:nvPr/>
        </p:nvCxnSpPr>
        <p:spPr bwMode="auto">
          <a:xfrm rot="5400000">
            <a:off x="1295401" y="3429000"/>
            <a:ext cx="1066800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12" name="Connecteur droit 19"/>
          <p:cNvCxnSpPr>
            <a:cxnSpLocks noChangeShapeType="1"/>
            <a:stCxn id="25604" idx="6"/>
            <a:endCxn id="25610" idx="2"/>
          </p:cNvCxnSpPr>
          <p:nvPr/>
        </p:nvCxnSpPr>
        <p:spPr bwMode="auto">
          <a:xfrm>
            <a:off x="2209800" y="2514600"/>
            <a:ext cx="15240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13" name="Connecteur droit 21"/>
          <p:cNvCxnSpPr>
            <a:cxnSpLocks noChangeShapeType="1"/>
            <a:stCxn id="25610" idx="4"/>
            <a:endCxn id="25609" idx="0"/>
          </p:cNvCxnSpPr>
          <p:nvPr/>
        </p:nvCxnSpPr>
        <p:spPr bwMode="auto">
          <a:xfrm rot="5400000">
            <a:off x="3581401" y="3429000"/>
            <a:ext cx="1066800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14" name="Connecteur droit 23"/>
          <p:cNvCxnSpPr>
            <a:cxnSpLocks noChangeShapeType="1"/>
            <a:stCxn id="25609" idx="2"/>
            <a:endCxn id="25606" idx="6"/>
          </p:cNvCxnSpPr>
          <p:nvPr/>
        </p:nvCxnSpPr>
        <p:spPr bwMode="auto">
          <a:xfrm rot="10800000">
            <a:off x="2209800" y="4343400"/>
            <a:ext cx="15240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15" name="Connecteur droit 26"/>
          <p:cNvCxnSpPr>
            <a:cxnSpLocks noChangeShapeType="1"/>
            <a:stCxn id="25610" idx="6"/>
            <a:endCxn id="25608" idx="1"/>
          </p:cNvCxnSpPr>
          <p:nvPr/>
        </p:nvCxnSpPr>
        <p:spPr bwMode="auto">
          <a:xfrm>
            <a:off x="4495800" y="2514600"/>
            <a:ext cx="1177925" cy="568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16" name="Connecteur droit 30"/>
          <p:cNvCxnSpPr>
            <a:cxnSpLocks noChangeShapeType="1"/>
            <a:stCxn id="25608" idx="3"/>
            <a:endCxn id="25609" idx="6"/>
          </p:cNvCxnSpPr>
          <p:nvPr/>
        </p:nvCxnSpPr>
        <p:spPr bwMode="auto">
          <a:xfrm rot="5400000">
            <a:off x="4724400" y="3394075"/>
            <a:ext cx="720725" cy="1177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17" name="Connecteur droit 34"/>
          <p:cNvCxnSpPr>
            <a:cxnSpLocks noChangeShapeType="1"/>
            <a:stCxn id="25605" idx="2"/>
            <a:endCxn id="25608" idx="6"/>
          </p:cNvCxnSpPr>
          <p:nvPr/>
        </p:nvCxnSpPr>
        <p:spPr bwMode="auto">
          <a:xfrm rot="10800000">
            <a:off x="6324600" y="3352800"/>
            <a:ext cx="12192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18" name="Connecteur droit 36"/>
          <p:cNvCxnSpPr>
            <a:cxnSpLocks noChangeShapeType="1"/>
            <a:stCxn id="25606" idx="5"/>
            <a:endCxn id="25607" idx="1"/>
          </p:cNvCxnSpPr>
          <p:nvPr/>
        </p:nvCxnSpPr>
        <p:spPr bwMode="auto">
          <a:xfrm rot="16200000" flipH="1">
            <a:off x="2022475" y="4689475"/>
            <a:ext cx="755650" cy="603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19" name="Connecteur droit 39"/>
          <p:cNvCxnSpPr>
            <a:cxnSpLocks noChangeShapeType="1"/>
            <a:stCxn id="25609" idx="3"/>
            <a:endCxn id="25607" idx="7"/>
          </p:cNvCxnSpPr>
          <p:nvPr/>
        </p:nvCxnSpPr>
        <p:spPr bwMode="auto">
          <a:xfrm rot="5400000">
            <a:off x="3165475" y="4689475"/>
            <a:ext cx="755650" cy="603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620" name="Parchemin horizontal 20"/>
          <p:cNvSpPr>
            <a:spLocks noChangeArrowheads="1"/>
          </p:cNvSpPr>
          <p:nvPr/>
        </p:nvSpPr>
        <p:spPr bwMode="auto">
          <a:xfrm>
            <a:off x="5029200" y="4419600"/>
            <a:ext cx="3505200" cy="1600200"/>
          </a:xfrm>
          <a:prstGeom prst="horizontalScrol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US" sz="2400" b="1" dirty="0"/>
              <a:t>Recover </a:t>
            </a:r>
          </a:p>
          <a:p>
            <a:pPr algn="ctr"/>
            <a:r>
              <a:rPr lang="en-US" sz="2400" b="1" dirty="0"/>
              <a:t>after any number of transient faults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AlgoTel'2014, Ile de Ré</a:t>
            </a:r>
            <a:endParaRPr lang="en-US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04/06/2014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17944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1088</TotalTime>
  <Words>3117</Words>
  <Application>Microsoft Macintosh PowerPoint</Application>
  <PresentationFormat>Présentation à l'écran (4:3)</PresentationFormat>
  <Paragraphs>669</Paragraphs>
  <Slides>56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56</vt:i4>
      </vt:variant>
    </vt:vector>
  </HeadingPairs>
  <TitlesOfParts>
    <vt:vector size="57" baseType="lpstr">
      <vt:lpstr>Thème Office</vt:lpstr>
      <vt:lpstr>On Probabilistic Snap-Stabilization</vt:lpstr>
      <vt:lpstr>Self-Stabilization [Dijkstra,74]</vt:lpstr>
      <vt:lpstr>Self-Stabilization [Dijkstra,74]</vt:lpstr>
      <vt:lpstr>Self-Stabilization [Dijkstra,74]</vt:lpstr>
      <vt:lpstr>Self-Stabilization [Dijkstra,74]</vt:lpstr>
      <vt:lpstr>Self-Stabilization [Dijkstra,74]</vt:lpstr>
      <vt:lpstr>Self-Stabilization [Dijkstra,74]</vt:lpstr>
      <vt:lpstr>Self-Stabilization [Dijkstra,74]</vt:lpstr>
      <vt:lpstr>Self-Stabilization [Dijkstra,74]</vt:lpstr>
      <vt:lpstr>Advantages</vt:lpstr>
      <vt:lpstr>Drawbacks of Self-Stabilization</vt:lpstr>
      <vt:lpstr>Drawbacks of Self-Stabilization</vt:lpstr>
      <vt:lpstr>Temporary Loss of Safety</vt:lpstr>
      <vt:lpstr>Temporary Loss of Safety</vt:lpstr>
      <vt:lpstr>Self-stabilization:  endless repetitions of finite task executions</vt:lpstr>
      <vt:lpstr>Self-stabilization:  endless repetitions of finite task executions</vt:lpstr>
      <vt:lpstr>(Deterministic) Snap-Stabilization [Bui et al, 1999]</vt:lpstr>
      <vt:lpstr>(Deterministic) Snap-Stabilization [Bui et al, 1999]</vt:lpstr>
      <vt:lpstr>(Deterministic) Snap-Stabilization [Bui et al, 1999]</vt:lpstr>
      <vt:lpstr>(Deterministic) Snap-Stabilization [Bui et al, 1999]</vt:lpstr>
      <vt:lpstr>Deterministic vs. Probabilistic  Self-Stabilization</vt:lpstr>
      <vt:lpstr>Contribution (1/2)</vt:lpstr>
      <vt:lpstr>Definition</vt:lpstr>
      <vt:lpstr>Contribution (2/2)</vt:lpstr>
      <vt:lpstr>Definition of the problem</vt:lpstr>
      <vt:lpstr>Definition of the problem</vt:lpstr>
      <vt:lpstr>Definition of the problem</vt:lpstr>
      <vt:lpstr>Definition of the problem</vt:lpstr>
      <vt:lpstr>Definition of the problem</vt:lpstr>
      <vt:lpstr>Overview of  the synchronous solution</vt:lpstr>
      <vt:lpstr>Roadmap</vt:lpstr>
      <vt:lpstr>Required Knowledge</vt:lpstr>
      <vt:lpstr>Required Knowledge</vt:lpstr>
      <vt:lpstr>Solution in a fault-free  synchronous system</vt:lpstr>
      <vt:lpstr>Cycles</vt:lpstr>
      <vt:lpstr>Request</vt:lpstr>
      <vt:lpstr>How to compute a cycle?</vt:lpstr>
      <vt:lpstr>How to compute a cycle?</vt:lpstr>
      <vt:lpstr>How to compute a cycle?</vt:lpstr>
      <vt:lpstr>How to compute a cycle?</vt:lpstr>
      <vt:lpstr>How to compute a cycle?</vt:lpstr>
      <vt:lpstr>How to compute a cycle?</vt:lpstr>
      <vt:lpstr>How to compute a cycle?</vt:lpstr>
      <vt:lpstr>How to compute a cycle?</vt:lpstr>
      <vt:lpstr>How to compute a cycle?</vt:lpstr>
      <vt:lpstr>How to compute a cycle?</vt:lpstr>
      <vt:lpstr>How to compute a cycle?</vt:lpstr>
      <vt:lpstr>How to compute a cycle?</vt:lpstr>
      <vt:lpstr>How to compute a cycle?</vt:lpstr>
      <vt:lpstr>Complexity</vt:lpstr>
      <vt:lpstr>How to make this algorithm  self-stabilizing?</vt:lpstr>
      <vt:lpstr>How to make this algorithm  snap-stabilizing?</vt:lpstr>
      <vt:lpstr>Overview of the asynchronous solution</vt:lpstr>
      <vt:lpstr>Overview of the asynchronous solution</vt:lpstr>
      <vt:lpstr>Conclusion</vt:lpstr>
      <vt:lpstr>Thank you!</vt:lpstr>
    </vt:vector>
  </TitlesOfParts>
  <Manager/>
  <Company>VERIMAG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Algorithme autostabilisant avec convergence sûre construisant une (f,g)-alliance</dc:title>
  <dc:subject/>
  <dc:creator>Stéphane Devismes</dc:creator>
  <cp:keywords/>
  <dc:description/>
  <cp:lastModifiedBy>Stéphane Devismes</cp:lastModifiedBy>
  <cp:revision>203</cp:revision>
  <dcterms:created xsi:type="dcterms:W3CDTF">2013-11-14T00:40:54Z</dcterms:created>
  <dcterms:modified xsi:type="dcterms:W3CDTF">2014-06-02T16:06:28Z</dcterms:modified>
  <cp:category/>
</cp:coreProperties>
</file>