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944" autoAdjust="0"/>
    <p:restoredTop sz="94660"/>
  </p:normalViewPr>
  <p:slideViewPr>
    <p:cSldViewPr snapToObjects="1">
      <p:cViewPr varScale="1">
        <p:scale>
          <a:sx n="144" d="100"/>
          <a:sy n="144" d="100"/>
        </p:scale>
        <p:origin x="-1296"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989260-F41C-8C41-839C-D79F725580EA}" type="datetimeFigureOut">
              <a:rPr lang="fr-FR" smtClean="0"/>
              <a:pPr/>
              <a:t>19/11/13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8DDEE-66E8-C842-B717-EE771ED6A0DD}"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015187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D812051-04F8-0F47-91D1-BCAC4DA82E01}" type="datetimeFigureOut">
              <a:rPr lang="fr-FR" smtClean="0"/>
              <a:pPr/>
              <a:t>19/11/13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B7D082-3545-5E4B-A47C-2813E0FEBD7B}"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D812051-04F8-0F47-91D1-BCAC4DA82E01}" type="datetimeFigureOut">
              <a:rPr lang="fr-FR" smtClean="0"/>
              <a:pPr/>
              <a:t>19/11/13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B7D082-3545-5E4B-A47C-2813E0FEBD7B}"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D812051-04F8-0F47-91D1-BCAC4DA82E01}" type="datetimeFigureOut">
              <a:rPr lang="fr-FR" smtClean="0"/>
              <a:pPr/>
              <a:t>19/11/13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B7D082-3545-5E4B-A47C-2813E0FEBD7B}"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D812051-04F8-0F47-91D1-BCAC4DA82E01}" type="datetimeFigureOut">
              <a:rPr lang="fr-FR" smtClean="0"/>
              <a:pPr/>
              <a:t>19/11/13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B7D082-3545-5E4B-A47C-2813E0FEBD7B}"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D812051-04F8-0F47-91D1-BCAC4DA82E01}" type="datetimeFigureOut">
              <a:rPr lang="fr-FR" smtClean="0"/>
              <a:pPr/>
              <a:t>19/11/13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B7D082-3545-5E4B-A47C-2813E0FEBD7B}"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D812051-04F8-0F47-91D1-BCAC4DA82E01}" type="datetimeFigureOut">
              <a:rPr lang="fr-FR" smtClean="0"/>
              <a:pPr/>
              <a:t>19/11/13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B7D082-3545-5E4B-A47C-2813E0FEBD7B}"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D812051-04F8-0F47-91D1-BCAC4DA82E01}" type="datetimeFigureOut">
              <a:rPr lang="fr-FR" smtClean="0"/>
              <a:pPr/>
              <a:t>19/11/13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0B7D082-3545-5E4B-A47C-2813E0FEBD7B}"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CD812051-04F8-0F47-91D1-BCAC4DA82E01}" type="datetimeFigureOut">
              <a:rPr lang="fr-FR" smtClean="0"/>
              <a:pPr/>
              <a:t>19/11/13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0B7D082-3545-5E4B-A47C-2813E0FEBD7B}"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D812051-04F8-0F47-91D1-BCAC4DA82E01}" type="datetimeFigureOut">
              <a:rPr lang="fr-FR" smtClean="0"/>
              <a:pPr/>
              <a:t>19/11/13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0B7D082-3545-5E4B-A47C-2813E0FEBD7B}"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D812051-04F8-0F47-91D1-BCAC4DA82E01}" type="datetimeFigureOut">
              <a:rPr lang="fr-FR" smtClean="0"/>
              <a:pPr/>
              <a:t>19/11/13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B7D082-3545-5E4B-A47C-2813E0FEBD7B}"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D812051-04F8-0F47-91D1-BCAC4DA82E01}" type="datetimeFigureOut">
              <a:rPr lang="fr-FR" smtClean="0"/>
              <a:pPr/>
              <a:t>19/11/13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B7D082-3545-5E4B-A47C-2813E0FEBD7B}"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812051-04F8-0F47-91D1-BCAC4DA82E01}" type="datetimeFigureOut">
              <a:rPr lang="fr-FR" smtClean="0"/>
              <a:pPr/>
              <a:t>19/11/13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B7D082-3545-5E4B-A47C-2813E0FEBD7B}"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Yu.li@u-picardie.f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1371600"/>
            <a:ext cx="8077200" cy="1828800"/>
          </a:xfrm>
        </p:spPr>
        <p:txBody>
          <a:bodyPr>
            <a:normAutofit/>
          </a:bodyPr>
          <a:lstStyle/>
          <a:p>
            <a:pPr marL="514350" indent="-514350">
              <a:lnSpc>
                <a:spcPct val="80000"/>
              </a:lnSpc>
            </a:pPr>
            <a:r>
              <a:rPr lang="fr-FR" altLang="zh-CN" dirty="0" smtClean="0">
                <a:ea typeface="华文楷体" charset="-122"/>
                <a:cs typeface="Arial"/>
              </a:rPr>
              <a:t>Jeu de la Vie</a:t>
            </a:r>
            <a:br>
              <a:rPr lang="fr-FR" altLang="zh-CN" dirty="0" smtClean="0">
                <a:ea typeface="华文楷体" charset="-122"/>
                <a:cs typeface="Arial"/>
              </a:rPr>
            </a:br>
            <a:r>
              <a:rPr lang="fr-FR" altLang="zh-CN" dirty="0" smtClean="0">
                <a:ea typeface="华文楷体" charset="-122"/>
                <a:cs typeface="Arial"/>
              </a:rPr>
              <a:t>(2013-2014)</a:t>
            </a:r>
            <a:endParaRPr lang="fr-FR" altLang="zh-CN" dirty="0" smtClean="0">
              <a:ea typeface="华文楷体" charset="-122"/>
              <a:cs typeface="Arial"/>
            </a:endParaRPr>
          </a:p>
        </p:txBody>
      </p:sp>
      <p:sp>
        <p:nvSpPr>
          <p:cNvPr id="3" name="Sous-titre 2"/>
          <p:cNvSpPr>
            <a:spLocks noGrp="1"/>
          </p:cNvSpPr>
          <p:nvPr>
            <p:ph type="subTitle" idx="1"/>
          </p:nvPr>
        </p:nvSpPr>
        <p:spPr>
          <a:xfrm>
            <a:off x="1219200" y="3861048"/>
            <a:ext cx="6400800" cy="1905000"/>
          </a:xfrm>
        </p:spPr>
        <p:txBody>
          <a:bodyPr>
            <a:normAutofit fontScale="32500" lnSpcReduction="20000"/>
          </a:bodyPr>
          <a:lstStyle/>
          <a:p>
            <a:endParaRPr lang="fr-FR" sz="8000" dirty="0" smtClean="0">
              <a:solidFill>
                <a:srgbClr val="898989"/>
              </a:solidFill>
              <a:ea typeface="华文楷体" charset="-122"/>
              <a:cs typeface="Arial"/>
            </a:endParaRPr>
          </a:p>
          <a:p>
            <a:r>
              <a:rPr lang="fr-FR" sz="8000" dirty="0" err="1" smtClean="0">
                <a:solidFill>
                  <a:srgbClr val="898989"/>
                </a:solidFill>
                <a:ea typeface="华文楷体" charset="-122"/>
                <a:cs typeface="Arial"/>
              </a:rPr>
              <a:t>Yu</a:t>
            </a:r>
            <a:r>
              <a:rPr lang="fr-FR" sz="8000" dirty="0" smtClean="0">
                <a:solidFill>
                  <a:srgbClr val="898989"/>
                </a:solidFill>
                <a:ea typeface="华文楷体" charset="-122"/>
                <a:cs typeface="Arial"/>
              </a:rPr>
              <a:t> LI, </a:t>
            </a:r>
            <a:r>
              <a:rPr lang="fr-FR" altLang="zh-CN" sz="8000" dirty="0" smtClean="0">
                <a:solidFill>
                  <a:srgbClr val="898989"/>
                </a:solidFill>
                <a:ea typeface="华文楷体" charset="-122"/>
                <a:cs typeface="Arial"/>
                <a:hlinkClick r:id="rId2"/>
              </a:rPr>
              <a:t>yu.li@u-picardie.fr</a:t>
            </a:r>
            <a:r>
              <a:rPr lang="fr-FR" altLang="zh-CN" sz="8000" dirty="0" smtClean="0">
                <a:solidFill>
                  <a:srgbClr val="898989"/>
                </a:solidFill>
                <a:ea typeface="华文楷体" charset="-122"/>
                <a:cs typeface="Arial"/>
              </a:rPr>
              <a:t> </a:t>
            </a:r>
            <a:r>
              <a:rPr lang="fr-FR" sz="8000" dirty="0" smtClean="0">
                <a:solidFill>
                  <a:srgbClr val="898989"/>
                </a:solidFill>
                <a:ea typeface="华文楷体" charset="-122"/>
                <a:cs typeface="Arial"/>
              </a:rPr>
              <a:t> </a:t>
            </a:r>
          </a:p>
          <a:p>
            <a:r>
              <a:rPr lang="fr-FR" sz="8000" dirty="0" smtClean="0"/>
              <a:t>L</a:t>
            </a:r>
            <a:r>
              <a:rPr sz="8000" dirty="0" smtClean="0"/>
              <a:t>aborato</a:t>
            </a:r>
            <a:r>
              <a:rPr lang="fr-FR" sz="8000" dirty="0" smtClean="0"/>
              <a:t>ire</a:t>
            </a:r>
            <a:r>
              <a:rPr sz="8000" dirty="0" smtClean="0"/>
              <a:t> MIS</a:t>
            </a:r>
            <a:r>
              <a:rPr lang="fr-FR" sz="8000" dirty="0" smtClean="0"/>
              <a:t>, </a:t>
            </a:r>
            <a:r>
              <a:rPr sz="8000" dirty="0" smtClean="0"/>
              <a:t>Université de Picardie Jules Verne</a:t>
            </a:r>
            <a:r>
              <a:rPr lang="fr-FR" sz="8000" dirty="0" smtClean="0"/>
              <a:t>, France</a:t>
            </a:r>
          </a:p>
          <a:p>
            <a:pPr marL="457200" indent="-457200">
              <a:buFontTx/>
              <a:buChar char="-"/>
            </a:pPr>
            <a:endParaRPr lang="fr-FR" dirty="0" smtClean="0"/>
          </a:p>
          <a:p>
            <a:r>
              <a:rPr dirty="0" smtClean="0"/>
              <a:t> </a:t>
            </a:r>
          </a:p>
          <a:p>
            <a:endParaRPr lang="fr-FR" altLang="zh-CN" dirty="0" smtClean="0">
              <a:solidFill>
                <a:srgbClr val="898989"/>
              </a:solidFill>
              <a:ea typeface="华文楷体" charset="-122"/>
              <a:cs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514350" indent="-514350">
              <a:lnSpc>
                <a:spcPct val="80000"/>
              </a:lnSpc>
            </a:pPr>
            <a:r>
              <a:rPr lang="fr-FR" dirty="0" smtClean="0">
                <a:ea typeface="华文楷体" charset="-122"/>
                <a:cs typeface="Arial"/>
              </a:rPr>
              <a:t>Jeu </a:t>
            </a:r>
            <a:r>
              <a:rPr lang="fr-FR" dirty="0" smtClean="0">
                <a:ea typeface="华文楷体" charset="-122"/>
                <a:cs typeface="Arial"/>
              </a:rPr>
              <a:t>de la vie</a:t>
            </a:r>
          </a:p>
        </p:txBody>
      </p:sp>
      <p:sp>
        <p:nvSpPr>
          <p:cNvPr id="3" name="Espace réservé du contenu 2"/>
          <p:cNvSpPr>
            <a:spLocks noGrp="1"/>
          </p:cNvSpPr>
          <p:nvPr>
            <p:ph idx="1"/>
          </p:nvPr>
        </p:nvSpPr>
        <p:spPr/>
        <p:txBody>
          <a:bodyPr>
            <a:normAutofit/>
          </a:bodyPr>
          <a:lstStyle/>
          <a:p>
            <a:pPr marL="514350" indent="-514350">
              <a:lnSpc>
                <a:spcPct val="80000"/>
              </a:lnSpc>
            </a:pPr>
            <a:r>
              <a:rPr lang="fr-FR" dirty="0" smtClean="0">
                <a:ea typeface="华文楷体" charset="-122"/>
                <a:cs typeface="Arial"/>
              </a:rPr>
              <a:t>D’après Gardner, </a:t>
            </a:r>
            <a:r>
              <a:rPr lang="fr-FR" dirty="0" err="1" smtClean="0">
                <a:ea typeface="华文楷体" charset="-122"/>
                <a:cs typeface="Arial"/>
              </a:rPr>
              <a:t>Conway</a:t>
            </a:r>
            <a:r>
              <a:rPr lang="fr-FR" dirty="0" smtClean="0">
                <a:ea typeface="华文楷体" charset="-122"/>
                <a:cs typeface="Arial"/>
              </a:rPr>
              <a:t> a expérimenté </a:t>
            </a:r>
            <a:r>
              <a:rPr lang="fr-FR" dirty="0" smtClean="0">
                <a:ea typeface="华文楷体" charset="-122"/>
                <a:cs typeface="Arial"/>
              </a:rPr>
              <a:t>plusieurs jeux de règles concernant la naissance, la mort et la survie d’une cellule avant d’en choisir un où la population des cellules n’explose pas</a:t>
            </a:r>
            <a:r>
              <a:rPr lang="fr-FR" dirty="0" smtClean="0">
                <a:ea typeface="华文楷体" charset="-122"/>
                <a:cs typeface="Arial"/>
              </a:rPr>
              <a:t> mais </a:t>
            </a:r>
            <a:r>
              <a:rPr lang="fr-FR" dirty="0" smtClean="0">
                <a:ea typeface="华文楷体" charset="-122"/>
                <a:cs typeface="Arial"/>
              </a:rPr>
              <a:t>où des structures intéressantes apparaissent cependant </a:t>
            </a:r>
            <a:r>
              <a:rPr lang="fr-FR" dirty="0" smtClean="0">
                <a:ea typeface="华文楷体" charset="-122"/>
                <a:cs typeface="Arial"/>
              </a:rPr>
              <a:t>facilement </a:t>
            </a:r>
          </a:p>
          <a:p>
            <a:pPr marL="514350" indent="-514350">
              <a:lnSpc>
                <a:spcPct val="80000"/>
              </a:lnSpc>
            </a:pPr>
            <a:r>
              <a:rPr lang="fr-FR" dirty="0" smtClean="0">
                <a:ea typeface="华文楷体" charset="-122"/>
                <a:cs typeface="Arial"/>
              </a:rPr>
              <a:t>À </a:t>
            </a:r>
            <a:r>
              <a:rPr lang="fr-FR" dirty="0" smtClean="0">
                <a:ea typeface="华文楷体" charset="-122"/>
                <a:cs typeface="Arial"/>
              </a:rPr>
              <a:t>l’origine, John </a:t>
            </a:r>
            <a:r>
              <a:rPr lang="fr-FR" dirty="0" err="1" smtClean="0">
                <a:ea typeface="华文楷体" charset="-122"/>
                <a:cs typeface="Arial"/>
              </a:rPr>
              <a:t>Conway</a:t>
            </a:r>
            <a:r>
              <a:rPr lang="fr-FR" dirty="0" smtClean="0">
                <a:ea typeface="华文楷体" charset="-122"/>
                <a:cs typeface="Arial"/>
              </a:rPr>
              <a:t> y jouait à la main, en utilisant un plateau de</a:t>
            </a:r>
            <a:r>
              <a:rPr lang="fr-FR" dirty="0" smtClean="0">
                <a:ea typeface="华文楷体" charset="-122"/>
                <a:cs typeface="Arial"/>
              </a:rPr>
              <a:t> Go </a:t>
            </a:r>
            <a:r>
              <a:rPr lang="fr-FR" dirty="0" smtClean="0">
                <a:ea typeface="华文楷体" charset="-122"/>
                <a:cs typeface="Arial"/>
              </a:rPr>
              <a:t>pour grille et des pierres de</a:t>
            </a:r>
            <a:r>
              <a:rPr lang="fr-FR" dirty="0" smtClean="0">
                <a:ea typeface="华文楷体" charset="-122"/>
                <a:cs typeface="Arial"/>
              </a:rPr>
              <a:t> Go </a:t>
            </a:r>
            <a:r>
              <a:rPr lang="fr-FR" dirty="0" smtClean="0">
                <a:ea typeface="华文楷体" charset="-122"/>
                <a:cs typeface="Arial"/>
              </a:rPr>
              <a:t>pour matérialiser les cellules </a:t>
            </a:r>
            <a:r>
              <a:rPr lang="fr-FR" dirty="0" smtClean="0">
                <a:ea typeface="华文楷体" charset="-122"/>
                <a:cs typeface="Arial"/>
              </a:rPr>
              <a:t>vivantes</a:t>
            </a:r>
            <a:endParaRPr lang="fr-FR" dirty="0" smtClean="0">
              <a:ea typeface="华文楷体" charset="-122"/>
              <a:cs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514350" indent="-514350">
              <a:lnSpc>
                <a:spcPct val="80000"/>
              </a:lnSpc>
            </a:pPr>
            <a:r>
              <a:rPr lang="fr-FR" dirty="0" smtClean="0">
                <a:ea typeface="华文楷体" charset="-122"/>
                <a:cs typeface="Arial"/>
              </a:rPr>
              <a:t>Jeu </a:t>
            </a:r>
            <a:r>
              <a:rPr lang="fr-FR" dirty="0" smtClean="0">
                <a:ea typeface="华文楷体" charset="-122"/>
                <a:cs typeface="Arial"/>
              </a:rPr>
              <a:t>de la vie</a:t>
            </a:r>
          </a:p>
        </p:txBody>
      </p:sp>
      <p:sp>
        <p:nvSpPr>
          <p:cNvPr id="3" name="Espace réservé du contenu 2"/>
          <p:cNvSpPr>
            <a:spLocks noGrp="1"/>
          </p:cNvSpPr>
          <p:nvPr>
            <p:ph idx="1"/>
          </p:nvPr>
        </p:nvSpPr>
        <p:spPr/>
        <p:txBody>
          <a:bodyPr>
            <a:normAutofit/>
          </a:bodyPr>
          <a:lstStyle/>
          <a:p>
            <a:pPr marL="514350" indent="-514350">
              <a:lnSpc>
                <a:spcPct val="80000"/>
              </a:lnSpc>
            </a:pPr>
            <a:r>
              <a:rPr lang="fr-FR" dirty="0" smtClean="0">
                <a:ea typeface="华文楷体" charset="-122"/>
                <a:cs typeface="Arial"/>
              </a:rPr>
              <a:t>Description</a:t>
            </a:r>
            <a:endParaRPr lang="fr-FR" dirty="0" smtClean="0">
              <a:ea typeface="华文楷体" charset="-122"/>
              <a:cs typeface="Arial"/>
            </a:endParaRPr>
          </a:p>
          <a:p>
            <a:pPr marL="914400" lvl="1" indent="-514350">
              <a:lnSpc>
                <a:spcPct val="80000"/>
              </a:lnSpc>
            </a:pPr>
            <a:r>
              <a:rPr lang="fr-FR" dirty="0" smtClean="0">
                <a:ea typeface="华文楷体" charset="-122"/>
                <a:cs typeface="Arial"/>
              </a:rPr>
              <a:t>Le </a:t>
            </a:r>
            <a:r>
              <a:rPr lang="fr-FR" dirty="0" smtClean="0">
                <a:ea typeface="华文楷体" charset="-122"/>
                <a:cs typeface="Arial"/>
              </a:rPr>
              <a:t>« jeu de la vie » est un automate cellulaire bidimensionnel où chaque cellule peut prendre deux valeurs (« 0 » ou « 1 », mais on parle plutôt de « vivante » ou « morte ») et où son état futur est déterminé par son état actuel et par le nombre de cellules vivantes parmi les huit qui l'entourent</a:t>
            </a:r>
            <a:r>
              <a:rPr lang="fr-FR" dirty="0" smtClean="0">
                <a:ea typeface="华文楷体" charset="-122"/>
                <a:cs typeface="Arial"/>
              </a:rPr>
              <a:t> : </a:t>
            </a:r>
            <a:r>
              <a:rPr dirty="0" smtClean="0"/>
              <a:t>naissance </a:t>
            </a:r>
            <a:r>
              <a:rPr dirty="0" smtClean="0"/>
              <a:t>si trois voisins, survie si deux ou trois </a:t>
            </a:r>
            <a:r>
              <a:rPr dirty="0" smtClean="0"/>
              <a:t>voisins</a:t>
            </a:r>
            <a:endParaRPr lang="fr-FR" dirty="0" smtClean="0">
              <a:ea typeface="华文楷体" charset="-122"/>
              <a:cs typeface="Arial"/>
            </a:endParaRPr>
          </a:p>
          <a:p>
            <a:pPr marL="514350" indent="-514350">
              <a:lnSpc>
                <a:spcPct val="80000"/>
              </a:lnSpc>
            </a:pPr>
            <a:endParaRPr lang="fr-FR" dirty="0" smtClean="0">
              <a:ea typeface="华文楷体" charset="-122"/>
              <a:cs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Contents</a:t>
            </a:r>
            <a:endParaRPr lang="fr-FR" dirty="0"/>
          </a:p>
        </p:txBody>
      </p:sp>
      <p:sp>
        <p:nvSpPr>
          <p:cNvPr id="3" name="Espace réservé du contenu 2"/>
          <p:cNvSpPr>
            <a:spLocks noGrp="1"/>
          </p:cNvSpPr>
          <p:nvPr>
            <p:ph idx="1"/>
          </p:nvPr>
        </p:nvSpPr>
        <p:spPr/>
        <p:txBody>
          <a:bodyPr>
            <a:normAutofit/>
          </a:bodyPr>
          <a:lstStyle/>
          <a:p>
            <a:pPr marL="514350" indent="-514350">
              <a:lnSpc>
                <a:spcPct val="80000"/>
              </a:lnSpc>
            </a:pPr>
            <a:r>
              <a:rPr lang="fr-FR" dirty="0" smtClean="0">
                <a:ea typeface="华文楷体" charset="-122"/>
                <a:cs typeface="Arial"/>
              </a:rPr>
              <a:t>Systèmes dynamiques</a:t>
            </a:r>
          </a:p>
          <a:p>
            <a:pPr marL="514350" indent="-514350">
              <a:lnSpc>
                <a:spcPct val="80000"/>
              </a:lnSpc>
            </a:pPr>
            <a:r>
              <a:rPr lang="fr-FR" dirty="0" smtClean="0">
                <a:ea typeface="华文楷体" charset="-122"/>
                <a:cs typeface="Arial"/>
              </a:rPr>
              <a:t>Systèmes </a:t>
            </a:r>
            <a:r>
              <a:rPr lang="fr-FR" dirty="0" smtClean="0">
                <a:ea typeface="华文楷体" charset="-122"/>
                <a:cs typeface="Arial"/>
              </a:rPr>
              <a:t>complexes</a:t>
            </a:r>
            <a:endParaRPr lang="fr-FR" dirty="0" smtClean="0">
              <a:ea typeface="华文楷体" charset="-122"/>
              <a:cs typeface="Arial"/>
            </a:endParaRPr>
          </a:p>
          <a:p>
            <a:pPr marL="514350" indent="-514350">
              <a:lnSpc>
                <a:spcPct val="80000"/>
              </a:lnSpc>
            </a:pPr>
            <a:r>
              <a:rPr lang="fr-FR" dirty="0" smtClean="0">
                <a:ea typeface="华文楷体" charset="-122"/>
                <a:cs typeface="Arial"/>
              </a:rPr>
              <a:t>Les </a:t>
            </a:r>
            <a:r>
              <a:rPr lang="fr-FR" dirty="0" smtClean="0">
                <a:ea typeface="华文楷体" charset="-122"/>
                <a:cs typeface="Arial"/>
              </a:rPr>
              <a:t>automates cellulaires</a:t>
            </a:r>
            <a:endParaRPr lang="fr-FR" dirty="0" smtClean="0">
              <a:ea typeface="华文楷体" charset="-122"/>
              <a:cs typeface="Arial"/>
            </a:endParaRPr>
          </a:p>
          <a:p>
            <a:pPr marL="514350" indent="-514350">
              <a:lnSpc>
                <a:spcPct val="80000"/>
              </a:lnSpc>
            </a:pPr>
            <a:r>
              <a:rPr lang="fr-FR" dirty="0" smtClean="0">
                <a:ea typeface="华文楷体" charset="-122"/>
                <a:cs typeface="Arial"/>
              </a:rPr>
              <a:t>Le </a:t>
            </a:r>
            <a:r>
              <a:rPr lang="fr-FR" dirty="0" smtClean="0">
                <a:ea typeface="华文楷体" charset="-122"/>
                <a:cs typeface="Arial"/>
              </a:rPr>
              <a:t>jeu de la vie</a:t>
            </a:r>
            <a:endParaRPr lang="fr-FR" altLang="zh-CN" sz="3224" dirty="0" smtClean="0">
              <a:ea typeface="华文楷体" charset="-122"/>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Systèmes </a:t>
            </a:r>
            <a:r>
              <a:rPr lang="fr-FR" dirty="0" smtClean="0"/>
              <a:t>dynamiques</a:t>
            </a:r>
            <a:endParaRPr lang="fr-FR" dirty="0"/>
          </a:p>
        </p:txBody>
      </p:sp>
      <p:sp>
        <p:nvSpPr>
          <p:cNvPr id="3" name="Espace réservé du contenu 2"/>
          <p:cNvSpPr>
            <a:spLocks noGrp="1"/>
          </p:cNvSpPr>
          <p:nvPr>
            <p:ph idx="1"/>
          </p:nvPr>
        </p:nvSpPr>
        <p:spPr/>
        <p:txBody>
          <a:bodyPr>
            <a:normAutofit/>
          </a:bodyPr>
          <a:lstStyle/>
          <a:p>
            <a:pPr marL="514350" indent="-514350">
              <a:lnSpc>
                <a:spcPct val="80000"/>
              </a:lnSpc>
            </a:pPr>
            <a:r>
              <a:rPr lang="fr-FR" dirty="0" smtClean="0">
                <a:ea typeface="华文楷体" charset="-122"/>
                <a:cs typeface="Arial"/>
              </a:rPr>
              <a:t>Un </a:t>
            </a:r>
            <a:r>
              <a:rPr lang="fr-FR" dirty="0" smtClean="0">
                <a:ea typeface="华文楷体" charset="-122"/>
                <a:cs typeface="Arial"/>
              </a:rPr>
              <a:t>système dynamique est un système qui évolue au cours du temps de façon à la fois </a:t>
            </a:r>
            <a:r>
              <a:rPr lang="fr-FR" dirty="0" smtClean="0">
                <a:ea typeface="华文楷体" charset="-122"/>
                <a:cs typeface="Arial"/>
              </a:rPr>
              <a:t>:</a:t>
            </a:r>
            <a:endParaRPr lang="fr-FR" dirty="0" smtClean="0">
              <a:ea typeface="华文楷体" charset="-122"/>
              <a:cs typeface="Arial"/>
            </a:endParaRPr>
          </a:p>
          <a:p>
            <a:pPr marL="914400" lvl="1" indent="-514350">
              <a:lnSpc>
                <a:spcPct val="80000"/>
              </a:lnSpc>
            </a:pPr>
            <a:r>
              <a:rPr lang="fr-FR" dirty="0" smtClean="0">
                <a:ea typeface="华文楷体" charset="-122"/>
                <a:cs typeface="Arial"/>
              </a:rPr>
              <a:t>causale</a:t>
            </a:r>
            <a:r>
              <a:rPr lang="fr-FR" dirty="0" smtClean="0">
                <a:ea typeface="华文楷体" charset="-122"/>
                <a:cs typeface="Arial"/>
              </a:rPr>
              <a:t>, c’est-à-dire que son avenir ne dépend que</a:t>
            </a:r>
            <a:r>
              <a:rPr lang="fr-FR" dirty="0" smtClean="0">
                <a:ea typeface="华文楷体" charset="-122"/>
                <a:cs typeface="Arial"/>
              </a:rPr>
              <a:t> de son </a:t>
            </a:r>
            <a:r>
              <a:rPr lang="fr-FR" dirty="0" smtClean="0">
                <a:ea typeface="华文楷体" charset="-122"/>
                <a:cs typeface="Arial"/>
              </a:rPr>
              <a:t>passé ou </a:t>
            </a:r>
            <a:r>
              <a:rPr lang="fr-FR" dirty="0" smtClean="0">
                <a:ea typeface="华文楷体" charset="-122"/>
                <a:cs typeface="Arial"/>
              </a:rPr>
              <a:t>de son </a:t>
            </a:r>
            <a:r>
              <a:rPr lang="fr-FR" dirty="0" smtClean="0">
                <a:ea typeface="华文楷体" charset="-122"/>
                <a:cs typeface="Arial"/>
              </a:rPr>
              <a:t>présent</a:t>
            </a:r>
            <a:r>
              <a:rPr lang="fr-FR" dirty="0" smtClean="0">
                <a:ea typeface="华文楷体" charset="-122"/>
                <a:cs typeface="Arial"/>
              </a:rPr>
              <a:t> </a:t>
            </a:r>
          </a:p>
          <a:p>
            <a:pPr marL="914400" lvl="1" indent="-514350">
              <a:lnSpc>
                <a:spcPct val="80000"/>
              </a:lnSpc>
            </a:pPr>
            <a:r>
              <a:rPr lang="fr-FR" dirty="0" smtClean="0">
                <a:ea typeface="华文楷体" charset="-122"/>
                <a:cs typeface="Arial"/>
              </a:rPr>
              <a:t>déterministe</a:t>
            </a:r>
            <a:r>
              <a:rPr lang="fr-FR" dirty="0" smtClean="0">
                <a:ea typeface="华文楷体" charset="-122"/>
                <a:cs typeface="Arial"/>
              </a:rPr>
              <a:t>, c’est-à-dire qu'à une « condition initiale » donnée à l'instant « présent » va correspondre à chaque instant ultérieur un et un seul état « futur » </a:t>
            </a:r>
            <a:r>
              <a:rPr lang="fr-FR" dirty="0" smtClean="0">
                <a:ea typeface="华文楷体" charset="-122"/>
                <a:cs typeface="Arial"/>
              </a:rPr>
              <a:t>possible</a:t>
            </a:r>
            <a:endParaRPr lang="fr-FR" dirty="0" smtClean="0">
              <a:ea typeface="华文楷体" charset="-122"/>
              <a:cs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Systèmes</a:t>
            </a:r>
            <a:r>
              <a:rPr lang="fr-FR" dirty="0" smtClean="0"/>
              <a:t> </a:t>
            </a:r>
            <a:r>
              <a:rPr lang="fr-FR" dirty="0" smtClean="0">
                <a:ea typeface="华文楷体" charset="-122"/>
                <a:cs typeface="Arial"/>
              </a:rPr>
              <a:t>complexes</a:t>
            </a:r>
            <a:endParaRPr lang="fr-FR" dirty="0"/>
          </a:p>
        </p:txBody>
      </p:sp>
      <p:sp>
        <p:nvSpPr>
          <p:cNvPr id="3" name="Espace réservé du contenu 2"/>
          <p:cNvSpPr>
            <a:spLocks noGrp="1"/>
          </p:cNvSpPr>
          <p:nvPr>
            <p:ph idx="1"/>
          </p:nvPr>
        </p:nvSpPr>
        <p:spPr/>
        <p:txBody>
          <a:bodyPr>
            <a:normAutofit/>
          </a:bodyPr>
          <a:lstStyle/>
          <a:p>
            <a:pPr marL="514350" indent="-514350">
              <a:lnSpc>
                <a:spcPct val="80000"/>
              </a:lnSpc>
            </a:pPr>
            <a:r>
              <a:rPr lang="fr-FR" dirty="0" smtClean="0">
                <a:ea typeface="华文楷体" charset="-122"/>
                <a:cs typeface="Arial"/>
              </a:rPr>
              <a:t>Un </a:t>
            </a:r>
            <a:r>
              <a:rPr lang="fr-FR" dirty="0" smtClean="0">
                <a:ea typeface="华文楷体" charset="-122"/>
                <a:cs typeface="Arial"/>
              </a:rPr>
              <a:t>système est dit complexe si le résultat final n'est pas prédictible directement en connaissant les règles qui disent comment le système </a:t>
            </a:r>
            <a:r>
              <a:rPr lang="fr-FR" dirty="0" smtClean="0">
                <a:ea typeface="华文楷体" charset="-122"/>
                <a:cs typeface="Arial"/>
              </a:rPr>
              <a:t>change</a:t>
            </a:r>
          </a:p>
          <a:p>
            <a:pPr marL="514350" indent="-514350">
              <a:lnSpc>
                <a:spcPct val="80000"/>
              </a:lnSpc>
            </a:pPr>
            <a:r>
              <a:rPr lang="fr-FR" dirty="0" smtClean="0">
                <a:ea typeface="华文楷体" charset="-122"/>
                <a:cs typeface="Arial"/>
              </a:rPr>
              <a:t>Un système complexe est </a:t>
            </a:r>
            <a:r>
              <a:rPr lang="fr-FR" dirty="0" smtClean="0">
                <a:ea typeface="华文楷体" charset="-122"/>
                <a:cs typeface="Arial"/>
              </a:rPr>
              <a:t>généralement </a:t>
            </a:r>
            <a:r>
              <a:rPr lang="fr-FR" dirty="0" smtClean="0">
                <a:ea typeface="华文楷体" charset="-122"/>
                <a:cs typeface="Arial"/>
              </a:rPr>
              <a:t>compliqué, </a:t>
            </a:r>
            <a:r>
              <a:rPr lang="fr-FR" dirty="0" smtClean="0">
                <a:ea typeface="华文楷体" charset="-122"/>
                <a:cs typeface="Arial"/>
              </a:rPr>
              <a:t>mais le contraire n'est pas </a:t>
            </a:r>
            <a:r>
              <a:rPr lang="fr-FR" dirty="0" smtClean="0">
                <a:ea typeface="华文楷体" charset="-122"/>
                <a:cs typeface="Arial"/>
              </a:rPr>
              <a:t>vrai</a:t>
            </a:r>
          </a:p>
          <a:p>
            <a:pPr marL="514350" indent="-514350">
              <a:lnSpc>
                <a:spcPct val="80000"/>
              </a:lnSpc>
            </a:pPr>
            <a:endParaRPr lang="fr-FR" dirty="0" smtClean="0">
              <a:ea typeface="华文楷体" charset="-122"/>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mtClean="0"/>
              <a:t>Systèmes</a:t>
            </a:r>
            <a:r>
              <a:rPr lang="fr-FR" smtClean="0"/>
              <a:t> </a:t>
            </a:r>
            <a:r>
              <a:rPr lang="fr-FR" smtClean="0">
                <a:ea typeface="华文楷体" charset="-122"/>
                <a:cs typeface="Arial"/>
              </a:rPr>
              <a:t>complexes</a:t>
            </a:r>
            <a:endParaRPr lang="fr-FR" dirty="0"/>
          </a:p>
        </p:txBody>
      </p:sp>
      <p:sp>
        <p:nvSpPr>
          <p:cNvPr id="3" name="Espace réservé du contenu 2"/>
          <p:cNvSpPr>
            <a:spLocks noGrp="1"/>
          </p:cNvSpPr>
          <p:nvPr>
            <p:ph idx="1"/>
          </p:nvPr>
        </p:nvSpPr>
        <p:spPr/>
        <p:txBody>
          <a:bodyPr>
            <a:normAutofit/>
          </a:bodyPr>
          <a:lstStyle/>
          <a:p>
            <a:pPr marL="514350" indent="-514350">
              <a:lnSpc>
                <a:spcPct val="80000"/>
              </a:lnSpc>
            </a:pPr>
            <a:r>
              <a:rPr lang="fr-FR" dirty="0" smtClean="0">
                <a:ea typeface="华文楷体" charset="-122"/>
                <a:cs typeface="Arial"/>
              </a:rPr>
              <a:t>Étymologiquement</a:t>
            </a:r>
            <a:r>
              <a:rPr lang="fr-FR" dirty="0" smtClean="0">
                <a:ea typeface="华文楷体" charset="-122"/>
                <a:cs typeface="Arial"/>
              </a:rPr>
              <a:t>,</a:t>
            </a:r>
            <a:r>
              <a:rPr lang="fr-FR" dirty="0" smtClean="0">
                <a:ea typeface="华文楷体" charset="-122"/>
                <a:cs typeface="Arial"/>
              </a:rPr>
              <a:t> </a:t>
            </a:r>
          </a:p>
          <a:p>
            <a:pPr marL="914400" lvl="1" indent="-514350">
              <a:lnSpc>
                <a:spcPct val="80000"/>
              </a:lnSpc>
            </a:pPr>
            <a:r>
              <a:rPr lang="fr-FR" dirty="0" smtClean="0">
                <a:ea typeface="华文楷体" charset="-122"/>
                <a:cs typeface="Arial"/>
              </a:rPr>
              <a:t>compliqué </a:t>
            </a:r>
            <a:r>
              <a:rPr lang="fr-FR" dirty="0" smtClean="0">
                <a:ea typeface="华文楷体" charset="-122"/>
                <a:cs typeface="Arial"/>
              </a:rPr>
              <a:t>(du latin cum </a:t>
            </a:r>
            <a:r>
              <a:rPr lang="fr-FR" dirty="0" err="1" smtClean="0">
                <a:ea typeface="华文楷体" charset="-122"/>
                <a:cs typeface="Arial"/>
              </a:rPr>
              <a:t>plicare</a:t>
            </a:r>
            <a:r>
              <a:rPr lang="fr-FR" dirty="0" smtClean="0">
                <a:ea typeface="华文楷体" charset="-122"/>
                <a:cs typeface="Arial"/>
              </a:rPr>
              <a:t>, plier ensemble) signifie qu'il faut du temps et du talent pour comprendre l'objet </a:t>
            </a:r>
            <a:r>
              <a:rPr lang="fr-FR" dirty="0" smtClean="0">
                <a:ea typeface="华文楷体" charset="-122"/>
                <a:cs typeface="Arial"/>
              </a:rPr>
              <a:t>d'étude </a:t>
            </a:r>
          </a:p>
          <a:p>
            <a:pPr marL="914400" lvl="1" indent="-514350">
              <a:lnSpc>
                <a:spcPct val="80000"/>
              </a:lnSpc>
            </a:pPr>
            <a:r>
              <a:rPr lang="fr-FR" dirty="0" smtClean="0">
                <a:ea typeface="华文楷体" charset="-122"/>
                <a:cs typeface="Arial"/>
              </a:rPr>
              <a:t>complexe </a:t>
            </a:r>
            <a:r>
              <a:rPr lang="fr-FR" dirty="0" smtClean="0">
                <a:ea typeface="华文楷体" charset="-122"/>
                <a:cs typeface="Arial"/>
              </a:rPr>
              <a:t>(du latin cum plexus, tissé ensemble) signifie qu'il y a beaucoup </a:t>
            </a:r>
            <a:r>
              <a:rPr lang="fr-FR" dirty="0" smtClean="0">
                <a:ea typeface="华文楷体" charset="-122"/>
                <a:cs typeface="Arial"/>
              </a:rPr>
              <a:t>d'intrications, </a:t>
            </a:r>
            <a:r>
              <a:rPr lang="fr-FR" dirty="0" smtClean="0">
                <a:ea typeface="华文楷体" charset="-122"/>
                <a:cs typeface="Arial"/>
              </a:rPr>
              <a:t>que « tout est lié » ; que l'on ne peut étudier une petite partie du système de façon isolée et encore moins inférer l'ensemble à partir des </a:t>
            </a:r>
            <a:r>
              <a:rPr lang="fr-FR" dirty="0" smtClean="0">
                <a:ea typeface="华文楷体" charset="-122"/>
                <a:cs typeface="Arial"/>
              </a:rPr>
              <a:t>composants</a:t>
            </a:r>
            <a:endParaRPr lang="fr-FR" dirty="0" smtClean="0">
              <a:ea typeface="华文楷体" charset="-122"/>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514350" indent="-514350">
              <a:lnSpc>
                <a:spcPct val="80000"/>
              </a:lnSpc>
            </a:pPr>
            <a:r>
              <a:rPr lang="fr-FR" dirty="0" smtClean="0">
                <a:ea typeface="华文楷体" charset="-122"/>
                <a:cs typeface="Arial"/>
              </a:rPr>
              <a:t>Automates </a:t>
            </a:r>
            <a:r>
              <a:rPr lang="fr-FR" dirty="0" smtClean="0">
                <a:ea typeface="华文楷体" charset="-122"/>
                <a:cs typeface="Arial"/>
              </a:rPr>
              <a:t>cellulaires</a:t>
            </a:r>
          </a:p>
        </p:txBody>
      </p:sp>
      <p:sp>
        <p:nvSpPr>
          <p:cNvPr id="3" name="Espace réservé du contenu 2"/>
          <p:cNvSpPr>
            <a:spLocks noGrp="1"/>
          </p:cNvSpPr>
          <p:nvPr>
            <p:ph idx="1"/>
          </p:nvPr>
        </p:nvSpPr>
        <p:spPr/>
        <p:txBody>
          <a:bodyPr>
            <a:normAutofit fontScale="92500" lnSpcReduction="10000"/>
          </a:bodyPr>
          <a:lstStyle/>
          <a:p>
            <a:pPr marL="514350" indent="-514350">
              <a:lnSpc>
                <a:spcPct val="80000"/>
              </a:lnSpc>
            </a:pPr>
            <a:r>
              <a:rPr lang="fr-FR" dirty="0" smtClean="0">
                <a:ea typeface="华文楷体" charset="-122"/>
                <a:cs typeface="Arial"/>
              </a:rPr>
              <a:t>Un </a:t>
            </a:r>
            <a:r>
              <a:rPr lang="fr-FR" dirty="0" smtClean="0">
                <a:ea typeface="华文楷体" charset="-122"/>
                <a:cs typeface="Arial"/>
              </a:rPr>
              <a:t>automate cellulaire consiste en une grille régulière de « cellules » contenant chacune un « état » choisi parmi un ensemble fini et qui peut évoluer au cours du </a:t>
            </a:r>
            <a:r>
              <a:rPr lang="fr-FR" dirty="0" smtClean="0">
                <a:ea typeface="华文楷体" charset="-122"/>
                <a:cs typeface="Arial"/>
              </a:rPr>
              <a:t>temps </a:t>
            </a:r>
          </a:p>
          <a:p>
            <a:pPr marL="514350" indent="-514350">
              <a:lnSpc>
                <a:spcPct val="80000"/>
              </a:lnSpc>
            </a:pPr>
            <a:r>
              <a:rPr lang="fr-FR" dirty="0" smtClean="0">
                <a:ea typeface="华文楷体" charset="-122"/>
                <a:cs typeface="Arial"/>
              </a:rPr>
              <a:t>L'état </a:t>
            </a:r>
            <a:r>
              <a:rPr lang="fr-FR" dirty="0" smtClean="0">
                <a:ea typeface="华文楷体" charset="-122"/>
                <a:cs typeface="Arial"/>
              </a:rPr>
              <a:t>d'une cellule au temps t+1 est fonction de l'état au temps t d'un nombre fini de cellules appelé son « voisinage </a:t>
            </a:r>
            <a:r>
              <a:rPr lang="fr-FR" dirty="0" smtClean="0">
                <a:ea typeface="华文楷体" charset="-122"/>
                <a:cs typeface="Arial"/>
              </a:rPr>
              <a:t>» </a:t>
            </a:r>
          </a:p>
          <a:p>
            <a:pPr marL="514350" indent="-514350">
              <a:lnSpc>
                <a:spcPct val="80000"/>
              </a:lnSpc>
            </a:pPr>
            <a:r>
              <a:rPr lang="fr-FR" dirty="0" smtClean="0">
                <a:ea typeface="华文楷体" charset="-122"/>
                <a:cs typeface="Arial"/>
              </a:rPr>
              <a:t>À </a:t>
            </a:r>
            <a:r>
              <a:rPr lang="fr-FR" dirty="0" smtClean="0">
                <a:ea typeface="华文楷体" charset="-122"/>
                <a:cs typeface="Arial"/>
              </a:rPr>
              <a:t>chaque nouvelle unité de temps, les mêmes règles sont appliquées simultanément à toutes les cellules de la grille, produisant une nouvelle « génération » de cellules dépendant entièrement de la génération </a:t>
            </a:r>
            <a:r>
              <a:rPr lang="fr-FR" dirty="0" smtClean="0">
                <a:ea typeface="华文楷体" charset="-122"/>
                <a:cs typeface="Arial"/>
              </a:rPr>
              <a:t>précédente</a:t>
            </a:r>
            <a:endParaRPr lang="fr-FR" dirty="0" smtClean="0">
              <a:ea typeface="华文楷体" charset="-122"/>
              <a:cs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514350" indent="-514350">
              <a:lnSpc>
                <a:spcPct val="80000"/>
              </a:lnSpc>
            </a:pPr>
            <a:r>
              <a:rPr lang="fr-FR" dirty="0" smtClean="0">
                <a:ea typeface="华文楷体" charset="-122"/>
                <a:cs typeface="Arial"/>
              </a:rPr>
              <a:t>Automates </a:t>
            </a:r>
            <a:r>
              <a:rPr lang="fr-FR" dirty="0" smtClean="0">
                <a:ea typeface="华文楷体" charset="-122"/>
                <a:cs typeface="Arial"/>
              </a:rPr>
              <a:t>cellulaires</a:t>
            </a:r>
          </a:p>
        </p:txBody>
      </p:sp>
      <p:sp>
        <p:nvSpPr>
          <p:cNvPr id="3" name="Espace réservé du contenu 2"/>
          <p:cNvSpPr>
            <a:spLocks noGrp="1"/>
          </p:cNvSpPr>
          <p:nvPr>
            <p:ph idx="1"/>
          </p:nvPr>
        </p:nvSpPr>
        <p:spPr/>
        <p:txBody>
          <a:bodyPr>
            <a:normAutofit/>
          </a:bodyPr>
          <a:lstStyle/>
          <a:p>
            <a:pPr marL="514350" indent="-514350">
              <a:lnSpc>
                <a:spcPct val="80000"/>
              </a:lnSpc>
            </a:pPr>
            <a:r>
              <a:rPr lang="fr-FR" dirty="0" smtClean="0">
                <a:ea typeface="华文楷体" charset="-122"/>
                <a:cs typeface="Arial"/>
              </a:rPr>
              <a:t>Le </a:t>
            </a:r>
            <a:r>
              <a:rPr lang="fr-FR" dirty="0" smtClean="0">
                <a:ea typeface="华文楷体" charset="-122"/>
                <a:cs typeface="Arial"/>
              </a:rPr>
              <a:t>modèle des automates cellulaires est remarquable par l'écart entre la simplicité de sa définition et la complexité que peuvent atteindre certains comportements macroscopiques : l'évolution dans le temps de l'ensemble des cellules ne se réduit pas</a:t>
            </a:r>
            <a:r>
              <a:rPr lang="fr-FR" dirty="0" smtClean="0">
                <a:ea typeface="华文楷体" charset="-122"/>
                <a:cs typeface="Arial"/>
              </a:rPr>
              <a:t> à </a:t>
            </a:r>
            <a:r>
              <a:rPr lang="fr-FR" dirty="0" smtClean="0">
                <a:ea typeface="华文楷体" charset="-122"/>
                <a:cs typeface="Arial"/>
              </a:rPr>
              <a:t>la règle locale qui définit le </a:t>
            </a:r>
            <a:r>
              <a:rPr lang="fr-FR" dirty="0" smtClean="0">
                <a:ea typeface="华文楷体" charset="-122"/>
                <a:cs typeface="Arial"/>
              </a:rPr>
              <a:t>système </a:t>
            </a:r>
          </a:p>
          <a:p>
            <a:pPr marL="514350" indent="-514350">
              <a:lnSpc>
                <a:spcPct val="80000"/>
              </a:lnSpc>
            </a:pPr>
            <a:r>
              <a:rPr lang="fr-FR" dirty="0" smtClean="0">
                <a:ea typeface="华文楷体" charset="-122"/>
                <a:cs typeface="Arial"/>
              </a:rPr>
              <a:t>À </a:t>
            </a:r>
            <a:r>
              <a:rPr lang="fr-FR" dirty="0" smtClean="0">
                <a:ea typeface="华文楷体" charset="-122"/>
                <a:cs typeface="Arial"/>
              </a:rPr>
              <a:t>ce titre il constitue un des modèles standards dans l'étude des systèmes </a:t>
            </a:r>
            <a:r>
              <a:rPr lang="fr-FR" dirty="0" smtClean="0">
                <a:ea typeface="华文楷体" charset="-122"/>
                <a:cs typeface="Arial"/>
              </a:rPr>
              <a:t>complexes</a:t>
            </a:r>
            <a:endParaRPr lang="fr-FR" dirty="0" smtClean="0">
              <a:ea typeface="华文楷体" charset="-122"/>
              <a:cs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514350" indent="-514350">
              <a:lnSpc>
                <a:spcPct val="80000"/>
              </a:lnSpc>
            </a:pPr>
            <a:r>
              <a:rPr lang="fr-FR" dirty="0" smtClean="0">
                <a:ea typeface="华文楷体" charset="-122"/>
                <a:cs typeface="Arial"/>
              </a:rPr>
              <a:t>Jeu </a:t>
            </a:r>
            <a:r>
              <a:rPr lang="fr-FR" dirty="0" smtClean="0">
                <a:ea typeface="华文楷体" charset="-122"/>
                <a:cs typeface="Arial"/>
              </a:rPr>
              <a:t>de la vie</a:t>
            </a:r>
          </a:p>
        </p:txBody>
      </p:sp>
      <p:sp>
        <p:nvSpPr>
          <p:cNvPr id="3" name="Espace réservé du contenu 2"/>
          <p:cNvSpPr>
            <a:spLocks noGrp="1"/>
          </p:cNvSpPr>
          <p:nvPr>
            <p:ph idx="1"/>
          </p:nvPr>
        </p:nvSpPr>
        <p:spPr/>
        <p:txBody>
          <a:bodyPr>
            <a:normAutofit/>
          </a:bodyPr>
          <a:lstStyle/>
          <a:p>
            <a:pPr marL="514350" indent="-514350">
              <a:lnSpc>
                <a:spcPct val="80000"/>
              </a:lnSpc>
            </a:pPr>
            <a:r>
              <a:rPr lang="fr-FR" dirty="0" smtClean="0">
                <a:ea typeface="华文楷体" charset="-122"/>
                <a:cs typeface="Arial"/>
              </a:rPr>
              <a:t>Histoire</a:t>
            </a:r>
          </a:p>
          <a:p>
            <a:pPr marL="914400" lvl="1" indent="-514350">
              <a:lnSpc>
                <a:spcPct val="80000"/>
              </a:lnSpc>
            </a:pPr>
            <a:r>
              <a:rPr lang="fr-FR" dirty="0" smtClean="0">
                <a:ea typeface="华文楷体" charset="-122"/>
                <a:cs typeface="Arial"/>
              </a:rPr>
              <a:t>Le </a:t>
            </a:r>
            <a:r>
              <a:rPr lang="fr-FR" dirty="0" smtClean="0">
                <a:ea typeface="华文楷体" charset="-122"/>
                <a:cs typeface="Arial"/>
              </a:rPr>
              <a:t>jeu de la vie</a:t>
            </a:r>
            <a:r>
              <a:rPr lang="fr-FR" dirty="0" smtClean="0">
                <a:ea typeface="华文楷体" charset="-122"/>
                <a:cs typeface="Arial"/>
              </a:rPr>
              <a:t> a été </a:t>
            </a:r>
            <a:r>
              <a:rPr lang="fr-FR" dirty="0" smtClean="0">
                <a:ea typeface="华文楷体" charset="-122"/>
                <a:cs typeface="Arial"/>
              </a:rPr>
              <a:t>inventé par John Horton </a:t>
            </a:r>
            <a:r>
              <a:rPr lang="fr-FR" dirty="0" err="1" smtClean="0">
                <a:ea typeface="华文楷体" charset="-122"/>
                <a:cs typeface="Arial"/>
              </a:rPr>
              <a:t>Conway</a:t>
            </a:r>
            <a:r>
              <a:rPr lang="fr-FR" dirty="0" smtClean="0">
                <a:ea typeface="华文楷体" charset="-122"/>
                <a:cs typeface="Arial"/>
              </a:rPr>
              <a:t> en </a:t>
            </a:r>
            <a:r>
              <a:rPr lang="fr-FR" dirty="0" smtClean="0">
                <a:ea typeface="华文楷体" charset="-122"/>
                <a:cs typeface="Arial"/>
              </a:rPr>
              <a:t>1970 qui </a:t>
            </a:r>
            <a:r>
              <a:rPr lang="fr-FR" dirty="0" smtClean="0">
                <a:ea typeface="华文楷体" charset="-122"/>
                <a:cs typeface="Arial"/>
              </a:rPr>
              <a:t>était professeur de mathématiques à l’université de Cambridge, au Royaume-</a:t>
            </a:r>
            <a:r>
              <a:rPr lang="fr-FR" dirty="0" smtClean="0">
                <a:ea typeface="华文楷体" charset="-122"/>
                <a:cs typeface="Arial"/>
              </a:rPr>
              <a:t>Uni</a:t>
            </a:r>
          </a:p>
          <a:p>
            <a:pPr marL="914400" lvl="1" indent="-514350">
              <a:lnSpc>
                <a:spcPct val="80000"/>
              </a:lnSpc>
            </a:pPr>
            <a:r>
              <a:rPr lang="fr-FR" dirty="0" smtClean="0">
                <a:ea typeface="华文楷体" charset="-122"/>
                <a:cs typeface="Arial"/>
              </a:rPr>
              <a:t>Le grand </a:t>
            </a:r>
            <a:r>
              <a:rPr lang="fr-FR" dirty="0" smtClean="0">
                <a:ea typeface="华文楷体" charset="-122"/>
                <a:cs typeface="Arial"/>
              </a:rPr>
              <a:t>public</a:t>
            </a:r>
            <a:r>
              <a:rPr lang="fr-FR" dirty="0" smtClean="0">
                <a:ea typeface="华文楷体" charset="-122"/>
                <a:cs typeface="Arial"/>
              </a:rPr>
              <a:t> avait le premier contact avec ce jeu à </a:t>
            </a:r>
            <a:r>
              <a:rPr lang="fr-FR" dirty="0" smtClean="0">
                <a:ea typeface="华文楷体" charset="-122"/>
                <a:cs typeface="Arial"/>
              </a:rPr>
              <a:t>travers une publication dans</a:t>
            </a:r>
            <a:r>
              <a:rPr lang="fr-FR" dirty="0" smtClean="0">
                <a:ea typeface="华文楷体" charset="-122"/>
                <a:cs typeface="Arial"/>
              </a:rPr>
              <a:t> « </a:t>
            </a:r>
            <a:r>
              <a:rPr lang="fr-FR" dirty="0" err="1" smtClean="0">
                <a:ea typeface="华文楷体" charset="-122"/>
                <a:cs typeface="Arial"/>
              </a:rPr>
              <a:t>Scientific</a:t>
            </a:r>
            <a:r>
              <a:rPr lang="fr-FR" dirty="0" smtClean="0">
                <a:ea typeface="华文楷体" charset="-122"/>
                <a:cs typeface="Arial"/>
              </a:rPr>
              <a:t> American » dans </a:t>
            </a:r>
            <a:r>
              <a:rPr lang="fr-FR" dirty="0" smtClean="0">
                <a:ea typeface="华文楷体" charset="-122"/>
                <a:cs typeface="Arial"/>
              </a:rPr>
              <a:t>la rubrique de Martin Gardner : « </a:t>
            </a:r>
            <a:r>
              <a:rPr lang="fr-FR" dirty="0" err="1" smtClean="0">
                <a:ea typeface="华文楷体" charset="-122"/>
                <a:cs typeface="Arial"/>
              </a:rPr>
              <a:t>Mathematical</a:t>
            </a:r>
            <a:r>
              <a:rPr lang="fr-FR" dirty="0" smtClean="0">
                <a:ea typeface="华文楷体" charset="-122"/>
                <a:cs typeface="Arial"/>
              </a:rPr>
              <a:t> </a:t>
            </a:r>
            <a:r>
              <a:rPr lang="fr-FR" dirty="0" err="1" smtClean="0">
                <a:ea typeface="华文楷体" charset="-122"/>
                <a:cs typeface="Arial"/>
              </a:rPr>
              <a:t>Games</a:t>
            </a:r>
            <a:r>
              <a:rPr lang="fr-FR" dirty="0" smtClean="0">
                <a:ea typeface="华文楷体" charset="-122"/>
                <a:cs typeface="Arial"/>
              </a:rPr>
              <a:t> </a:t>
            </a:r>
            <a:r>
              <a:rPr lang="fr-FR" dirty="0" smtClean="0">
                <a:ea typeface="华文楷体" charset="-122"/>
                <a:cs typeface="Arial"/>
              </a:rPr>
              <a:t>»</a:t>
            </a:r>
            <a:endParaRPr lang="fr-FR" dirty="0" smtClean="0">
              <a:ea typeface="华文楷体" charset="-122"/>
              <a:cs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514350" indent="-514350">
              <a:lnSpc>
                <a:spcPct val="80000"/>
              </a:lnSpc>
            </a:pPr>
            <a:r>
              <a:rPr lang="fr-FR" dirty="0" smtClean="0">
                <a:ea typeface="华文楷体" charset="-122"/>
                <a:cs typeface="Arial"/>
              </a:rPr>
              <a:t>Jeu </a:t>
            </a:r>
            <a:r>
              <a:rPr lang="fr-FR" dirty="0" smtClean="0">
                <a:ea typeface="华文楷体" charset="-122"/>
                <a:cs typeface="Arial"/>
              </a:rPr>
              <a:t>de la vie</a:t>
            </a:r>
          </a:p>
        </p:txBody>
      </p:sp>
      <p:sp>
        <p:nvSpPr>
          <p:cNvPr id="3" name="Espace réservé du contenu 2"/>
          <p:cNvSpPr>
            <a:spLocks noGrp="1"/>
          </p:cNvSpPr>
          <p:nvPr>
            <p:ph idx="1"/>
          </p:nvPr>
        </p:nvSpPr>
        <p:spPr/>
        <p:txBody>
          <a:bodyPr>
            <a:normAutofit/>
          </a:bodyPr>
          <a:lstStyle/>
          <a:p>
            <a:pPr marL="514350" indent="-514350">
              <a:lnSpc>
                <a:spcPct val="80000"/>
              </a:lnSpc>
            </a:pPr>
            <a:r>
              <a:rPr lang="fr-FR" dirty="0" smtClean="0">
                <a:ea typeface="华文楷体" charset="-122"/>
                <a:cs typeface="Arial"/>
              </a:rPr>
              <a:t>Gardner écrivait</a:t>
            </a:r>
            <a:r>
              <a:rPr lang="fr-FR" dirty="0" smtClean="0">
                <a:ea typeface="华文楷体" charset="-122"/>
                <a:cs typeface="Arial"/>
              </a:rPr>
              <a:t> :</a:t>
            </a:r>
          </a:p>
          <a:p>
            <a:pPr marL="914400" lvl="1" indent="-514350">
              <a:lnSpc>
                <a:spcPct val="80000"/>
              </a:lnSpc>
            </a:pPr>
            <a:r>
              <a:rPr lang="fr-FR" dirty="0" smtClean="0">
                <a:ea typeface="华文楷体" charset="-122"/>
                <a:cs typeface="Arial"/>
              </a:rPr>
              <a:t>« </a:t>
            </a:r>
            <a:r>
              <a:rPr lang="fr-FR" dirty="0" smtClean="0">
                <a:ea typeface="华文楷体" charset="-122"/>
                <a:cs typeface="Arial"/>
              </a:rPr>
              <a:t>le jeu de la vie rendit </a:t>
            </a:r>
            <a:r>
              <a:rPr lang="fr-FR" dirty="0" err="1" smtClean="0">
                <a:ea typeface="华文楷体" charset="-122"/>
                <a:cs typeface="Arial"/>
              </a:rPr>
              <a:t>Conway</a:t>
            </a:r>
            <a:r>
              <a:rPr lang="fr-FR" dirty="0" smtClean="0">
                <a:ea typeface="华文楷体" charset="-122"/>
                <a:cs typeface="Arial"/>
              </a:rPr>
              <a:t> rapidement célèbre mais il ouvrit aussi un nouveau champ de recherche mathématique, celui des automates cellulaires. En effet, les analogies du jeu de la vie avec le développement, le déclin et les altérations d’une colonie de micro-organismes, le rapprochent des jeux de simulation qui miment les processus de la vie réelle.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254284</TotalTime>
  <Words>680</Words>
  <Application>Microsoft Macintosh PowerPoint</Application>
  <PresentationFormat>Présentation à l'écran (4:3)</PresentationFormat>
  <Paragraphs>42</Paragraphs>
  <Slides>11</Slides>
  <Notes>0</Notes>
  <HiddenSlides>0</HiddenSlides>
  <MMClips>0</MMClips>
  <ScaleCrop>false</ScaleCrop>
  <HeadingPairs>
    <vt:vector size="4" baseType="variant">
      <vt:variant>
        <vt:lpstr>Modèle de conception</vt:lpstr>
      </vt:variant>
      <vt:variant>
        <vt:i4>1</vt:i4>
      </vt:variant>
      <vt:variant>
        <vt:lpstr>Titres des diapositives</vt:lpstr>
      </vt:variant>
      <vt:variant>
        <vt:i4>11</vt:i4>
      </vt:variant>
    </vt:vector>
  </HeadingPairs>
  <TitlesOfParts>
    <vt:vector size="12" baseType="lpstr">
      <vt:lpstr>Thème Office</vt:lpstr>
      <vt:lpstr>Jeu de la Vie (2013-2014)</vt:lpstr>
      <vt:lpstr>Contents</vt:lpstr>
      <vt:lpstr>Systèmes dynamiques</vt:lpstr>
      <vt:lpstr>Systèmes complexes</vt:lpstr>
      <vt:lpstr>Systèmes complexes</vt:lpstr>
      <vt:lpstr>Automates cellulaires</vt:lpstr>
      <vt:lpstr>Automates cellulaires</vt:lpstr>
      <vt:lpstr>Jeu de la vie</vt:lpstr>
      <vt:lpstr>Jeu de la vie</vt:lpstr>
      <vt:lpstr>Jeu de la vie</vt:lpstr>
      <vt:lpstr>Jeu de la vie</vt:lpstr>
    </vt:vector>
  </TitlesOfParts>
  <Company>Labortoire MIS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Yu Li</dc:creator>
  <cp:lastModifiedBy>Yu Li</cp:lastModifiedBy>
  <cp:revision>7276</cp:revision>
  <cp:lastPrinted>2013-11-21T14:44:34Z</cp:lastPrinted>
  <dcterms:created xsi:type="dcterms:W3CDTF">2013-11-19T09:53:59Z</dcterms:created>
  <dcterms:modified xsi:type="dcterms:W3CDTF">2013-12-09T14:37:27Z</dcterms:modified>
</cp:coreProperties>
</file>