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0"/>
  </p:notesMasterIdLst>
  <p:sldIdLst>
    <p:sldId id="360" r:id="rId2"/>
    <p:sldId id="391" r:id="rId3"/>
    <p:sldId id="393" r:id="rId4"/>
    <p:sldId id="380" r:id="rId5"/>
    <p:sldId id="381" r:id="rId6"/>
    <p:sldId id="383" r:id="rId7"/>
    <p:sldId id="392" r:id="rId8"/>
    <p:sldId id="384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44" d="100"/>
          <a:sy n="144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89260-F41C-8C41-839C-D79F725580EA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8DDEE-66E8-C842-B717-EE771ED6A0D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1518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12051-04F8-0F47-91D1-BCAC4DA82E01}" type="datetimeFigureOut">
              <a:rPr lang="fr-FR" smtClean="0"/>
              <a:pPr/>
              <a:t>22/09/14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981199"/>
          </a:xfrm>
        </p:spPr>
        <p:txBody>
          <a:bodyPr>
            <a:normAutofit/>
          </a:bodyPr>
          <a:lstStyle/>
          <a:p>
            <a:r>
              <a:rPr lang="fr-FR" smtClean="0"/>
              <a:t>Interface graphique </a:t>
            </a:r>
            <a:r>
              <a:rPr lang="fr-FR" sz="3600" smtClean="0"/>
              <a:t/>
            </a:r>
            <a:br>
              <a:rPr lang="fr-FR" sz="3600" smtClean="0"/>
            </a:br>
            <a:r>
              <a:rPr lang="fr-FR" sz="3200" smtClean="0"/>
              <a:t>PO2 (2014-2015)</a:t>
            </a:r>
            <a:endParaRPr lang="fr-FR" sz="3556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990600"/>
          </a:xfrm>
        </p:spPr>
        <p:txBody>
          <a:bodyPr>
            <a:normAutofit/>
          </a:bodyPr>
          <a:lstStyle/>
          <a:p>
            <a:r>
              <a:rPr lang="fr-FR" dirty="0" smtClean="0"/>
              <a:t>Chapitre 3 Gestionnaires</a:t>
            </a:r>
            <a:r>
              <a:rPr lang="fr-FR" dirty="0" smtClean="0"/>
              <a:t> géométrie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Gestionnaires de mise en place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dirty="0" smtClean="0"/>
              <a:t>Layout managers </a:t>
            </a: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Quatre gestionnaires:</a:t>
            </a:r>
          </a:p>
          <a:p>
            <a:pPr marL="914400" lvl="1" indent="-514350">
              <a:buFont typeface="Arial"/>
              <a:buChar char="•"/>
            </a:pPr>
            <a:r>
              <a:rPr lang="fr-FR" dirty="0" err="1" smtClean="0"/>
              <a:t>FlowLayout</a:t>
            </a:r>
            <a:endParaRPr lang="fr-FR" dirty="0" smtClean="0"/>
          </a:p>
          <a:p>
            <a:pPr marL="914400" lvl="1" indent="-514350">
              <a:buFont typeface="Arial"/>
              <a:buChar char="•"/>
            </a:pPr>
            <a:r>
              <a:rPr lang="fr-FR" dirty="0" err="1" smtClean="0"/>
              <a:t>GridLayout</a:t>
            </a:r>
            <a:endParaRPr lang="fr-FR" dirty="0" smtClean="0"/>
          </a:p>
          <a:p>
            <a:pPr marL="914400" lvl="1" indent="-514350">
              <a:buFont typeface="Arial"/>
              <a:buChar char="•"/>
            </a:pPr>
            <a:r>
              <a:rPr lang="fr-FR" dirty="0" err="1" smtClean="0"/>
              <a:t>BorderLayout</a:t>
            </a:r>
            <a:endParaRPr lang="fr-FR" dirty="0" smtClean="0"/>
          </a:p>
          <a:p>
            <a:pPr marL="914400" lvl="1" indent="-514350">
              <a:buFont typeface="Arial"/>
              <a:buChar char="•"/>
            </a:pPr>
            <a:r>
              <a:rPr lang="fr-FR" dirty="0" err="1" smtClean="0"/>
              <a:t>BoxLayout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Gestionnaires</a:t>
            </a:r>
            <a:r>
              <a:rPr dirty="0" smtClean="0"/>
              <a:t> de</a:t>
            </a:r>
            <a:r>
              <a:rPr dirty="0" smtClean="0"/>
              <a:t> </a:t>
            </a:r>
            <a:r>
              <a:rPr lang="fr-FR" dirty="0" smtClean="0"/>
              <a:t>géométrie</a:t>
            </a:r>
            <a:r>
              <a:rPr dirty="0" smtClean="0"/>
              <a:t/>
            </a:r>
            <a:br>
              <a:rPr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 smtClean="0"/>
              <a:t>Chaque </a:t>
            </a:r>
            <a:r>
              <a:rPr dirty="0" smtClean="0"/>
              <a:t>cont</a:t>
            </a:r>
            <a:r>
              <a:rPr lang="fr-FR" dirty="0" err="1" smtClean="0"/>
              <a:t>eneur</a:t>
            </a:r>
            <a:r>
              <a:rPr dirty="0" smtClean="0"/>
              <a:t> </a:t>
            </a:r>
            <a:r>
              <a:rPr dirty="0" smtClean="0"/>
              <a:t>possède une </a:t>
            </a:r>
            <a:r>
              <a:rPr lang="fr-FR" dirty="0" smtClean="0"/>
              <a:t>gestionnaire</a:t>
            </a:r>
            <a:r>
              <a:rPr dirty="0" smtClean="0"/>
              <a:t> </a:t>
            </a:r>
            <a:r>
              <a:rPr dirty="0" smtClean="0"/>
              <a:t>de</a:t>
            </a:r>
            <a:r>
              <a:rPr dirty="0" smtClean="0"/>
              <a:t> </a:t>
            </a:r>
            <a:r>
              <a:rPr lang="fr-FR" dirty="0" smtClean="0"/>
              <a:t>géométrie </a:t>
            </a:r>
            <a:r>
              <a:rPr dirty="0" smtClean="0"/>
              <a:t>(</a:t>
            </a:r>
            <a:r>
              <a:rPr dirty="0" smtClean="0"/>
              <a:t>« layout manager » ) par défaut. </a:t>
            </a:r>
            <a:endParaRPr dirty="0" smtClean="0"/>
          </a:p>
          <a:p>
            <a:r>
              <a:rPr lang="fr-FR" dirty="0" smtClean="0"/>
              <a:t>Une gestionnaire </a:t>
            </a:r>
            <a:r>
              <a:rPr dirty="0" smtClean="0"/>
              <a:t>place </a:t>
            </a:r>
            <a:r>
              <a:rPr dirty="0" smtClean="0"/>
              <a:t>(visuellement) les composants dans</a:t>
            </a:r>
            <a:r>
              <a:rPr dirty="0" smtClean="0"/>
              <a:t> </a:t>
            </a:r>
            <a:r>
              <a:rPr lang="fr-FR" dirty="0" smtClean="0"/>
              <a:t>un</a:t>
            </a:r>
            <a:r>
              <a:rPr dirty="0" smtClean="0"/>
              <a:t> cont</a:t>
            </a:r>
            <a:r>
              <a:rPr lang="fr-FR" dirty="0" err="1" smtClean="0"/>
              <a:t>eneur</a:t>
            </a:r>
            <a:r>
              <a:rPr lang="fr-FR" dirty="0" smtClean="0"/>
              <a:t> avec une stratégie</a:t>
            </a:r>
            <a:r>
              <a:rPr dirty="0" smtClean="0"/>
              <a:t>. </a:t>
            </a:r>
            <a:endParaRPr dirty="0" smtClean="0"/>
          </a:p>
          <a:p>
            <a:r>
              <a:rPr dirty="0" smtClean="0"/>
              <a:t>Une</a:t>
            </a:r>
            <a:r>
              <a:rPr dirty="0" smtClean="0"/>
              <a:t> </a:t>
            </a:r>
            <a:r>
              <a:rPr lang="fr-FR" dirty="0" smtClean="0"/>
              <a:t>gestionnaire </a:t>
            </a:r>
            <a:r>
              <a:rPr dirty="0" smtClean="0"/>
              <a:t>est </a:t>
            </a:r>
            <a:r>
              <a:rPr dirty="0" smtClean="0"/>
              <a:t>un </a:t>
            </a:r>
            <a:r>
              <a:rPr dirty="0" smtClean="0"/>
              <a:t>objet. </a:t>
            </a:r>
            <a:endParaRPr dirty="0" smtClean="0"/>
          </a:p>
          <a:p>
            <a:r>
              <a:rPr dirty="0" smtClean="0"/>
              <a:t>Il est possible de changer de</a:t>
            </a:r>
            <a:r>
              <a:rPr dirty="0" smtClean="0"/>
              <a:t> </a:t>
            </a:r>
            <a:r>
              <a:rPr lang="fr-FR" dirty="0" smtClean="0"/>
              <a:t>gestionnaire</a:t>
            </a:r>
            <a:r>
              <a:rPr dirty="0" smtClean="0"/>
              <a:t> </a:t>
            </a:r>
            <a:r>
              <a:rPr dirty="0" smtClean="0"/>
              <a:t>à l’aide de la méthode setLayout().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Gestionnaires</a:t>
            </a:r>
            <a:r>
              <a:rPr dirty="0" smtClean="0"/>
              <a:t> de mise en forme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Classes de </a:t>
            </a:r>
            <a:r>
              <a:rPr dirty="0" smtClean="0"/>
              <a:t>Layout managers </a:t>
            </a:r>
            <a:r>
              <a:rPr lang="fr-FR" dirty="0" smtClean="0"/>
              <a:t>:</a:t>
            </a:r>
          </a:p>
          <a:p>
            <a:pPr lvl="1"/>
            <a:r>
              <a:rPr lang="fr-FR" dirty="0" err="1" smtClean="0"/>
              <a:t>FlowLayout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GridLayout</a:t>
            </a:r>
            <a:endParaRPr lang="fr-FR" dirty="0" smtClean="0"/>
          </a:p>
          <a:p>
            <a:pPr lvl="1"/>
            <a:r>
              <a:rPr lang="fr-FR" dirty="0" err="1" smtClean="0"/>
              <a:t>BorderLayout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BoxLayout</a:t>
            </a:r>
            <a:endParaRPr lang="fr-FR" dirty="0" smtClean="0"/>
          </a:p>
          <a:p>
            <a:pPr lvl="1"/>
            <a:r>
              <a:rPr lang="fr-FR" dirty="0" smtClean="0"/>
              <a:t>Etc. </a:t>
            </a:r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FlowLayout</a:t>
            </a:r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57200" y="19812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  <a:defRPr/>
            </a:pPr>
            <a:r>
              <a:rPr lang="fr-FR" sz="2400" dirty="0" smtClean="0"/>
              <a:t>Stratégie : l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plus simple des gestionnaires (par défaut)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r>
              <a:rPr lang="fr-FR" sz="2400" dirty="0" smtClean="0"/>
              <a:t>Placement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uns après les autres de gauche à droite puis </a:t>
            </a:r>
            <a:r>
              <a:rPr kumimoji="0" 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en-dessous</a:t>
            </a:r>
            <a:endParaRPr lang="fr-FR" sz="2400" dirty="0" smtClean="0"/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lang="fr-FR" sz="2400" dirty="0" smtClean="0"/>
              <a:t>Alignement à gauche, à droite, ou au centre  </a:t>
            </a:r>
          </a:p>
        </p:txBody>
      </p:sp>
      <p:pic>
        <p:nvPicPr>
          <p:cNvPr id="4" name="Image 3" descr="Capture d’écran 2014-09-09 à 10.56.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00" y="4191000"/>
            <a:ext cx="7823200" cy="1460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GridLayout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67640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Stratégie </a:t>
            </a:r>
            <a:r>
              <a:rPr lang="fr-FR" sz="1800" dirty="0" smtClean="0"/>
              <a:t> </a:t>
            </a:r>
          </a:p>
          <a:p>
            <a:pPr lvl="1"/>
            <a:r>
              <a:rPr lang="fr-FR" sz="1800" dirty="0" smtClean="0"/>
              <a:t>Le conteneur est divisé en</a:t>
            </a:r>
            <a:r>
              <a:rPr lang="fr-FR" sz="1800" dirty="0" smtClean="0"/>
              <a:t> grille</a:t>
            </a:r>
          </a:p>
          <a:p>
            <a:pPr lvl="1"/>
            <a:r>
              <a:rPr lang="fr-FR" sz="1800" dirty="0" smtClean="0"/>
              <a:t>Nombre de lignes et colonnes fixé à la construction</a:t>
            </a:r>
          </a:p>
          <a:p>
            <a:pPr lvl="1"/>
            <a:r>
              <a:rPr lang="fr-FR" sz="1800" dirty="0" smtClean="0"/>
              <a:t>Placement ligne par ligne et de gauche à droite selon l'ordre d'ajout des composants</a:t>
            </a:r>
          </a:p>
        </p:txBody>
      </p:sp>
      <p:pic>
        <p:nvPicPr>
          <p:cNvPr id="4" name="Image 3" descr="Sans titr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581400"/>
            <a:ext cx="2082800" cy="2921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BorderLayout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828800"/>
            <a:ext cx="8229600" cy="1447800"/>
          </a:xfrm>
        </p:spPr>
        <p:txBody>
          <a:bodyPr>
            <a:normAutofit lnSpcReduction="10000"/>
          </a:bodyPr>
          <a:lstStyle/>
          <a:p>
            <a:r>
              <a:rPr lang="fr-FR" sz="2400" dirty="0" smtClean="0"/>
              <a:t>Stratégie </a:t>
            </a:r>
          </a:p>
          <a:p>
            <a:pPr lvl="1"/>
            <a:r>
              <a:rPr lang="fr-FR" sz="2000" dirty="0" smtClean="0"/>
              <a:t>Placement en 5 zones avec une contrainte qui indique la zone EAST, CENTER, NORTH, ... </a:t>
            </a:r>
          </a:p>
          <a:p>
            <a:pPr lvl="1"/>
            <a:r>
              <a:rPr lang="fr-FR" sz="2000" dirty="0" smtClean="0"/>
              <a:t>Utilise la méthode </a:t>
            </a:r>
            <a:r>
              <a:rPr lang="fr-FR" sz="2000" dirty="0" err="1" smtClean="0"/>
              <a:t>add</a:t>
            </a:r>
            <a:r>
              <a:rPr lang="fr-FR" sz="2000" dirty="0" smtClean="0"/>
              <a:t>(Component </a:t>
            </a:r>
            <a:r>
              <a:rPr lang="fr-FR" sz="2000" dirty="0" err="1" smtClean="0"/>
              <a:t>Constraint</a:t>
            </a:r>
            <a:r>
              <a:rPr lang="fr-FR" sz="2000" dirty="0" smtClean="0"/>
              <a:t>) de conteneur </a:t>
            </a:r>
          </a:p>
        </p:txBody>
      </p:sp>
      <p:pic>
        <p:nvPicPr>
          <p:cNvPr id="4" name="Image 3" descr="bor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429000"/>
            <a:ext cx="4483100" cy="1943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BoxLayout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4478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Stratégie</a:t>
            </a:r>
            <a:r>
              <a:rPr lang="fr-FR" sz="1800" dirty="0" smtClean="0"/>
              <a:t> </a:t>
            </a:r>
          </a:p>
          <a:p>
            <a:pPr lvl="1"/>
            <a:r>
              <a:rPr lang="fr-FR" sz="1800" dirty="0" smtClean="0"/>
              <a:t>Placement horizontal (</a:t>
            </a:r>
            <a:r>
              <a:rPr lang="fr-FR" sz="1800" dirty="0" err="1" smtClean="0">
                <a:latin typeface="Courier"/>
                <a:cs typeface="Courier"/>
              </a:rPr>
              <a:t>BoxLayout.X_AXIS</a:t>
            </a:r>
            <a:r>
              <a:rPr lang="fr-FR" sz="1800" dirty="0" smtClean="0">
                <a:latin typeface="Courier"/>
                <a:cs typeface="Courier"/>
              </a:rPr>
              <a:t>)</a:t>
            </a:r>
            <a:r>
              <a:rPr lang="fr-FR" sz="1800" dirty="0" smtClean="0"/>
              <a:t>ou vertical </a:t>
            </a:r>
            <a:r>
              <a:rPr lang="fr-FR" sz="1800" dirty="0" smtClean="0">
                <a:latin typeface="Courier"/>
                <a:cs typeface="Courier"/>
              </a:rPr>
              <a:t> </a:t>
            </a:r>
            <a:r>
              <a:rPr lang="fr-FR" sz="1800" dirty="0" err="1" smtClean="0">
                <a:latin typeface="Courier"/>
                <a:cs typeface="Courier"/>
              </a:rPr>
              <a:t>BoxLayout.Y_AXIS</a:t>
            </a:r>
            <a:r>
              <a:rPr lang="fr-FR" sz="1800" dirty="0" smtClean="0">
                <a:latin typeface="Courier"/>
                <a:cs typeface="Courier"/>
              </a:rPr>
              <a:t>) </a:t>
            </a:r>
            <a:endParaRPr lang="fr-FR" sz="1800" dirty="0" smtClean="0"/>
          </a:p>
          <a:p>
            <a:pPr lvl="1"/>
            <a:endParaRPr lang="fr-FR" sz="1400" dirty="0" smtClean="0"/>
          </a:p>
        </p:txBody>
      </p:sp>
      <p:pic>
        <p:nvPicPr>
          <p:cNvPr id="4" name="Image 3" descr="box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3200400"/>
            <a:ext cx="2463800" cy="2565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157567</TotalTime>
  <Words>211</Words>
  <Application>Microsoft Macintosh PowerPoint</Application>
  <PresentationFormat>Présentation à l'écran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Interface graphique  PO2 (2014-2015)</vt:lpstr>
      <vt:lpstr>Gestionnaires de mise en place</vt:lpstr>
      <vt:lpstr>Gestionnaires de géométrie </vt:lpstr>
      <vt:lpstr>Gestionnaires de mise en forme </vt:lpstr>
      <vt:lpstr>FlowLayout</vt:lpstr>
      <vt:lpstr>GridLayout</vt:lpstr>
      <vt:lpstr>BorderLayout</vt:lpstr>
      <vt:lpstr>BoxLayout</vt:lpstr>
    </vt:vector>
  </TitlesOfParts>
  <Company>Labortoire MIS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Yu Li</dc:creator>
  <cp:lastModifiedBy>Yu Li</cp:lastModifiedBy>
  <cp:revision>4331</cp:revision>
  <cp:lastPrinted>2014-09-17T16:11:46Z</cp:lastPrinted>
  <dcterms:created xsi:type="dcterms:W3CDTF">2014-09-22T05:40:09Z</dcterms:created>
  <dcterms:modified xsi:type="dcterms:W3CDTF">2014-09-22T05:46:01Z</dcterms:modified>
</cp:coreProperties>
</file>